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colors5.xml" ContentType="application/vnd.openxmlformats-officedocument.drawingml.diagramColors+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notesSlides/notesSlide4.xml" ContentType="application/vnd.openxmlformats-officedocument.presentationml.notesSlide+xml"/>
  <Override PartName="/ppt/diagrams/colors3.xml" ContentType="application/vnd.openxmlformats-officedocument.drawingml.diagramColors+xml"/>
  <Override PartName="/ppt/notesSlides/notesSlide5.xml" ContentType="application/vnd.openxmlformats-officedocument.presentationml.notesSlide+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4"/>
  </p:notesMasterIdLst>
  <p:sldIdLst>
    <p:sldId id="262" r:id="rId2"/>
    <p:sldId id="261" r:id="rId3"/>
    <p:sldId id="258" r:id="rId4"/>
    <p:sldId id="260" r:id="rId5"/>
    <p:sldId id="263" r:id="rId6"/>
    <p:sldId id="259" r:id="rId7"/>
    <p:sldId id="264" r:id="rId8"/>
    <p:sldId id="265" r:id="rId9"/>
    <p:sldId id="266" r:id="rId10"/>
    <p:sldId id="267" r:id="rId11"/>
    <p:sldId id="268" r:id="rId12"/>
    <p:sldId id="269"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20000"/>
    <a:srgbClr val="BC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72" d="100"/>
          <a:sy n="72" d="100"/>
        </p:scale>
        <p:origin x="-1104"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_rels/data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4.jpeg"/></Relationships>
</file>

<file path=ppt/diagrams/_rels/data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diagrams/_rels/data4.xml.rels><?xml version="1.0" encoding="UTF-8" standalone="yes"?>
<Relationships xmlns="http://schemas.openxmlformats.org/package/2006/relationships"><Relationship Id="rId1" Type="http://schemas.openxmlformats.org/officeDocument/2006/relationships/image" Target="../media/image6.jpeg"/></Relationships>
</file>

<file path=ppt/diagrams/_rels/drawing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4.jpeg"/></Relationships>
</file>

<file path=ppt/diagrams/_rels/drawing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image" Target="../media/image3.jpeg"/></Relationships>
</file>

<file path=ppt/diagrams/_rels/drawing4.xml.rels><?xml version="1.0" encoding="UTF-8" standalone="yes"?>
<Relationships xmlns="http://schemas.openxmlformats.org/package/2006/relationships"><Relationship Id="rId1" Type="http://schemas.openxmlformats.org/officeDocument/2006/relationships/image" Target="../media/image6.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7D317D-E140-4FAC-953F-33258A25F8DA}"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pPr rtl="1"/>
          <a:endParaRPr lang="ar-SA"/>
        </a:p>
      </dgm:t>
    </dgm:pt>
    <dgm:pt modelId="{478768C3-687D-4DF5-80C1-A53099A796DD}">
      <dgm:prSet/>
      <dgm:spPr>
        <a:solidFill>
          <a:schemeClr val="accent5">
            <a:lumMod val="50000"/>
            <a:alpha val="36000"/>
          </a:schemeClr>
        </a:solidFill>
      </dgm:spPr>
      <dgm:t>
        <a:bodyPr/>
        <a:lstStyle/>
        <a:p>
          <a:pPr rtl="1"/>
          <a:r>
            <a:rPr lang="en-US" b="1" i="0" dirty="0" smtClean="0">
              <a:solidFill>
                <a:schemeClr val="bg2">
                  <a:lumMod val="25000"/>
                </a:schemeClr>
              </a:solidFill>
            </a:rPr>
            <a:t>Edith Wharton</a:t>
          </a:r>
          <a:endParaRPr lang="ar-SA" i="0" dirty="0">
            <a:solidFill>
              <a:schemeClr val="bg2">
                <a:lumMod val="25000"/>
              </a:schemeClr>
            </a:solidFill>
          </a:endParaRPr>
        </a:p>
      </dgm:t>
    </dgm:pt>
    <dgm:pt modelId="{4F08F663-FC00-44C0-866C-D48401459818}" type="parTrans" cxnId="{9F5668C7-9B69-4145-9335-BB0AA32242B0}">
      <dgm:prSet/>
      <dgm:spPr/>
      <dgm:t>
        <a:bodyPr/>
        <a:lstStyle/>
        <a:p>
          <a:pPr rtl="1"/>
          <a:endParaRPr lang="ar-SA"/>
        </a:p>
      </dgm:t>
    </dgm:pt>
    <dgm:pt modelId="{D9C955DE-5B48-43BB-BA1B-9C7C226F29E9}" type="sibTrans" cxnId="{9F5668C7-9B69-4145-9335-BB0AA32242B0}">
      <dgm:prSet/>
      <dgm:spPr/>
      <dgm:t>
        <a:bodyPr/>
        <a:lstStyle/>
        <a:p>
          <a:pPr rtl="1"/>
          <a:endParaRPr lang="ar-SA"/>
        </a:p>
      </dgm:t>
    </dgm:pt>
    <dgm:pt modelId="{ED3245A0-E7D1-4E16-B821-58B4AD77D38D}" type="pres">
      <dgm:prSet presAssocID="{787D317D-E140-4FAC-953F-33258A25F8DA}" presName="compositeShape" presStyleCnt="0">
        <dgm:presLayoutVars>
          <dgm:chMax val="7"/>
          <dgm:dir/>
          <dgm:resizeHandles val="exact"/>
        </dgm:presLayoutVars>
      </dgm:prSet>
      <dgm:spPr/>
      <dgm:t>
        <a:bodyPr/>
        <a:lstStyle/>
        <a:p>
          <a:pPr rtl="1"/>
          <a:endParaRPr lang="ar-SA"/>
        </a:p>
      </dgm:t>
    </dgm:pt>
    <dgm:pt modelId="{814509EA-BD09-44A0-9752-ED8B2DFE00B8}" type="pres">
      <dgm:prSet presAssocID="{478768C3-687D-4DF5-80C1-A53099A796DD}" presName="circ1TxSh" presStyleLbl="vennNode1" presStyleIdx="0" presStyleCnt="1" custScaleX="186207"/>
      <dgm:spPr/>
      <dgm:t>
        <a:bodyPr/>
        <a:lstStyle/>
        <a:p>
          <a:pPr rtl="1"/>
          <a:endParaRPr lang="ar-SA"/>
        </a:p>
      </dgm:t>
    </dgm:pt>
  </dgm:ptLst>
  <dgm:cxnLst>
    <dgm:cxn modelId="{9F5668C7-9B69-4145-9335-BB0AA32242B0}" srcId="{787D317D-E140-4FAC-953F-33258A25F8DA}" destId="{478768C3-687D-4DF5-80C1-A53099A796DD}" srcOrd="0" destOrd="0" parTransId="{4F08F663-FC00-44C0-866C-D48401459818}" sibTransId="{D9C955DE-5B48-43BB-BA1B-9C7C226F29E9}"/>
    <dgm:cxn modelId="{7A544CD5-3BB6-445A-BF21-2213D6A2346C}" type="presOf" srcId="{478768C3-687D-4DF5-80C1-A53099A796DD}" destId="{814509EA-BD09-44A0-9752-ED8B2DFE00B8}" srcOrd="0" destOrd="0" presId="urn:microsoft.com/office/officeart/2005/8/layout/venn1"/>
    <dgm:cxn modelId="{7C7175D1-4075-4E8C-8F64-84B4DED01222}" type="presOf" srcId="{787D317D-E140-4FAC-953F-33258A25F8DA}" destId="{ED3245A0-E7D1-4E16-B821-58B4AD77D38D}" srcOrd="0" destOrd="0" presId="urn:microsoft.com/office/officeart/2005/8/layout/venn1"/>
    <dgm:cxn modelId="{97FC2A82-E866-4EB7-90E2-800354F38212}" type="presParOf" srcId="{ED3245A0-E7D1-4E16-B821-58B4AD77D38D}" destId="{814509EA-BD09-44A0-9752-ED8B2DFE00B8}" srcOrd="0"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EE8A941-3218-4A24-B929-C65443D1F508}" type="doc">
      <dgm:prSet loTypeId="urn:microsoft.com/office/officeart/2005/8/layout/vList3" loCatId="list" qsTypeId="urn:microsoft.com/office/officeart/2005/8/quickstyle/simple1" qsCatId="simple" csTypeId="urn:microsoft.com/office/officeart/2005/8/colors/accent1_2" csCatId="accent1" phldr="1"/>
      <dgm:spPr/>
    </dgm:pt>
    <dgm:pt modelId="{09D10C5D-0BFD-44B3-BE2F-77A9F204680D}">
      <dgm:prSet phldrT="[نص]"/>
      <dgm:spPr>
        <a:blipFill rotWithShape="0">
          <a:blip xmlns:r="http://schemas.openxmlformats.org/officeDocument/2006/relationships" r:embed="rId1"/>
          <a:stretch>
            <a:fillRect/>
          </a:stretch>
        </a:blipFill>
      </dgm:spPr>
      <dgm:t>
        <a:bodyPr/>
        <a:lstStyle/>
        <a:p>
          <a:pPr rtl="1"/>
          <a:r>
            <a:rPr lang="en-US" b="1" dirty="0" smtClean="0"/>
            <a:t>Her Works</a:t>
          </a:r>
          <a:endParaRPr lang="ar-SA" dirty="0"/>
        </a:p>
      </dgm:t>
    </dgm:pt>
    <dgm:pt modelId="{90CB9D92-F17F-4539-A5AC-735F2C69627A}" type="parTrans" cxnId="{285BF94F-F045-4896-BFED-E922213A3597}">
      <dgm:prSet/>
      <dgm:spPr/>
      <dgm:t>
        <a:bodyPr/>
        <a:lstStyle/>
        <a:p>
          <a:pPr rtl="1"/>
          <a:endParaRPr lang="ar-SA"/>
        </a:p>
      </dgm:t>
    </dgm:pt>
    <dgm:pt modelId="{DB4F93C5-5D5D-42CA-89F7-B8C6FFB90818}" type="sibTrans" cxnId="{285BF94F-F045-4896-BFED-E922213A3597}">
      <dgm:prSet/>
      <dgm:spPr/>
      <dgm:t>
        <a:bodyPr/>
        <a:lstStyle/>
        <a:p>
          <a:pPr rtl="1"/>
          <a:endParaRPr lang="ar-SA"/>
        </a:p>
      </dgm:t>
    </dgm:pt>
    <dgm:pt modelId="{520D4E5B-6763-4C51-97F0-311D9E74643F}" type="pres">
      <dgm:prSet presAssocID="{3EE8A941-3218-4A24-B929-C65443D1F508}" presName="linearFlow" presStyleCnt="0">
        <dgm:presLayoutVars>
          <dgm:dir/>
          <dgm:resizeHandles val="exact"/>
        </dgm:presLayoutVars>
      </dgm:prSet>
      <dgm:spPr/>
    </dgm:pt>
    <dgm:pt modelId="{DF913193-C759-4130-B46E-75B299E0C17D}" type="pres">
      <dgm:prSet presAssocID="{09D10C5D-0BFD-44B3-BE2F-77A9F204680D}" presName="composite" presStyleCnt="0"/>
      <dgm:spPr/>
    </dgm:pt>
    <dgm:pt modelId="{64754BB6-5126-4670-97E2-767A84EEEEAF}" type="pres">
      <dgm:prSet presAssocID="{09D10C5D-0BFD-44B3-BE2F-77A9F204680D}" presName="imgShp" presStyleLbl="fgImgPlace1" presStyleIdx="0" presStyleCnt="1" custScaleX="71018" custLinFactNeighborX="25364"/>
      <dgm:spPr>
        <a:blipFill rotWithShape="0">
          <a:blip xmlns:r="http://schemas.openxmlformats.org/officeDocument/2006/relationships" r:embed="rId2"/>
          <a:stretch>
            <a:fillRect/>
          </a:stretch>
        </a:blipFill>
      </dgm:spPr>
    </dgm:pt>
    <dgm:pt modelId="{06132CCC-30CF-4771-9433-1BEBE914C88A}" type="pres">
      <dgm:prSet presAssocID="{09D10C5D-0BFD-44B3-BE2F-77A9F204680D}" presName="txShp" presStyleLbl="node1" presStyleIdx="0" presStyleCnt="1" custScaleX="92723" custLinFactNeighborX="11712">
        <dgm:presLayoutVars>
          <dgm:bulletEnabled val="1"/>
        </dgm:presLayoutVars>
      </dgm:prSet>
      <dgm:spPr/>
      <dgm:t>
        <a:bodyPr/>
        <a:lstStyle/>
        <a:p>
          <a:pPr rtl="1"/>
          <a:endParaRPr lang="ar-SA"/>
        </a:p>
      </dgm:t>
    </dgm:pt>
  </dgm:ptLst>
  <dgm:cxnLst>
    <dgm:cxn modelId="{A50B31AA-016A-4245-B8E1-7F5616E0B0FE}" type="presOf" srcId="{09D10C5D-0BFD-44B3-BE2F-77A9F204680D}" destId="{06132CCC-30CF-4771-9433-1BEBE914C88A}" srcOrd="0" destOrd="0" presId="urn:microsoft.com/office/officeart/2005/8/layout/vList3"/>
    <dgm:cxn modelId="{98DF46D0-AA2D-443A-B038-2895D8BAE569}" type="presOf" srcId="{3EE8A941-3218-4A24-B929-C65443D1F508}" destId="{520D4E5B-6763-4C51-97F0-311D9E74643F}" srcOrd="0" destOrd="0" presId="urn:microsoft.com/office/officeart/2005/8/layout/vList3"/>
    <dgm:cxn modelId="{285BF94F-F045-4896-BFED-E922213A3597}" srcId="{3EE8A941-3218-4A24-B929-C65443D1F508}" destId="{09D10C5D-0BFD-44B3-BE2F-77A9F204680D}" srcOrd="0" destOrd="0" parTransId="{90CB9D92-F17F-4539-A5AC-735F2C69627A}" sibTransId="{DB4F93C5-5D5D-42CA-89F7-B8C6FFB90818}"/>
    <dgm:cxn modelId="{826F5FA2-D42E-4CF3-92AE-EB4C6AEE5C7E}" type="presParOf" srcId="{520D4E5B-6763-4C51-97F0-311D9E74643F}" destId="{DF913193-C759-4130-B46E-75B299E0C17D}" srcOrd="0" destOrd="0" presId="urn:microsoft.com/office/officeart/2005/8/layout/vList3"/>
    <dgm:cxn modelId="{A4A7242D-7F8E-48E3-9FE7-B898EC05B481}" type="presParOf" srcId="{DF913193-C759-4130-B46E-75B299E0C17D}" destId="{64754BB6-5126-4670-97E2-767A84EEEEAF}" srcOrd="0" destOrd="0" presId="urn:microsoft.com/office/officeart/2005/8/layout/vList3"/>
    <dgm:cxn modelId="{3412D0AD-42A9-4FD4-8596-CC86C2A27419}" type="presParOf" srcId="{DF913193-C759-4130-B46E-75B299E0C17D}" destId="{06132CCC-30CF-4771-9433-1BEBE914C88A}"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E3D5D2-8925-45D2-BC60-D32825EFB5A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pPr rtl="1"/>
          <a:endParaRPr lang="ar-SA"/>
        </a:p>
      </dgm:t>
    </dgm:pt>
    <dgm:pt modelId="{ED76E983-CE31-4DDC-9BAF-29F97DBA0CC8}">
      <dgm:prSet/>
      <dgm:spPr>
        <a:blipFill rotWithShape="0">
          <a:blip xmlns:r="http://schemas.openxmlformats.org/officeDocument/2006/relationships" r:embed="rId1"/>
          <a:stretch>
            <a:fillRect/>
          </a:stretch>
        </a:blipFill>
      </dgm:spPr>
      <dgm:t>
        <a:bodyPr/>
        <a:lstStyle/>
        <a:p>
          <a:pPr rtl="1"/>
          <a:endParaRPr lang="ar-SA" dirty="0"/>
        </a:p>
      </dgm:t>
    </dgm:pt>
    <dgm:pt modelId="{671D7826-DF94-4127-A32C-38F7CFA61205}" type="parTrans" cxnId="{EF62CBC9-372C-42DD-8122-AFE7A648FE9A}">
      <dgm:prSet/>
      <dgm:spPr/>
      <dgm:t>
        <a:bodyPr/>
        <a:lstStyle/>
        <a:p>
          <a:pPr rtl="1"/>
          <a:endParaRPr lang="ar-SA"/>
        </a:p>
      </dgm:t>
    </dgm:pt>
    <dgm:pt modelId="{97136784-510C-4225-B8B8-6A8DD8FF555B}" type="sibTrans" cxnId="{EF62CBC9-372C-42DD-8122-AFE7A648FE9A}">
      <dgm:prSet/>
      <dgm:spPr/>
      <dgm:t>
        <a:bodyPr/>
        <a:lstStyle/>
        <a:p>
          <a:pPr rtl="1"/>
          <a:endParaRPr lang="ar-SA"/>
        </a:p>
      </dgm:t>
    </dgm:pt>
    <dgm:pt modelId="{22F23F72-4B22-4E1E-AD4A-99F5685D1C40}">
      <dgm:prSet/>
      <dgm:spPr>
        <a:blipFill rotWithShape="0">
          <a:blip xmlns:r="http://schemas.openxmlformats.org/officeDocument/2006/relationships" r:embed="rId2"/>
          <a:stretch>
            <a:fillRect/>
          </a:stretch>
        </a:blipFill>
      </dgm:spPr>
      <dgm:t>
        <a:bodyPr/>
        <a:lstStyle/>
        <a:p>
          <a:pPr rtl="1"/>
          <a:r>
            <a:rPr lang="en-US" b="1" i="0" dirty="0" smtClean="0">
              <a:solidFill>
                <a:schemeClr val="bg1">
                  <a:lumMod val="95000"/>
                </a:schemeClr>
              </a:solidFill>
              <a:effectLst>
                <a:outerShdw blurRad="38100" dist="38100" dir="2700000" algn="tl">
                  <a:srgbClr val="000000">
                    <a:alpha val="43137"/>
                  </a:srgbClr>
                </a:outerShdw>
              </a:effectLst>
              <a:latin typeface="Baskerville Old Face" pitchFamily="18" charset="0"/>
            </a:rPr>
            <a:t>The style</a:t>
          </a:r>
          <a:endParaRPr lang="ar-SA" b="1" i="0" dirty="0">
            <a:solidFill>
              <a:schemeClr val="bg1">
                <a:lumMod val="95000"/>
              </a:schemeClr>
            </a:solidFill>
            <a:effectLst>
              <a:outerShdw blurRad="38100" dist="38100" dir="2700000" algn="tl">
                <a:srgbClr val="000000">
                  <a:alpha val="43137"/>
                </a:srgbClr>
              </a:outerShdw>
            </a:effectLst>
            <a:latin typeface="Baskerville Old Face" pitchFamily="18" charset="0"/>
          </a:endParaRPr>
        </a:p>
      </dgm:t>
    </dgm:pt>
    <dgm:pt modelId="{3CCF7BF5-F2D2-427D-ADC9-75C95A189167}" type="sibTrans" cxnId="{3B61EB93-A720-4752-864B-66A1BC082788}">
      <dgm:prSet/>
      <dgm:spPr/>
      <dgm:t>
        <a:bodyPr/>
        <a:lstStyle/>
        <a:p>
          <a:pPr rtl="1"/>
          <a:endParaRPr lang="ar-SA"/>
        </a:p>
      </dgm:t>
    </dgm:pt>
    <dgm:pt modelId="{CE016CBF-C944-44A8-BD00-946507351517}" type="parTrans" cxnId="{3B61EB93-A720-4752-864B-66A1BC082788}">
      <dgm:prSet/>
      <dgm:spPr/>
      <dgm:t>
        <a:bodyPr/>
        <a:lstStyle/>
        <a:p>
          <a:pPr rtl="1"/>
          <a:endParaRPr lang="ar-SA"/>
        </a:p>
      </dgm:t>
    </dgm:pt>
    <dgm:pt modelId="{FC9E8CEF-F8E8-40CF-84DE-FB14B265A125}" type="pres">
      <dgm:prSet presAssocID="{F5E3D5D2-8925-45D2-BC60-D32825EFB5A8}" presName="linearFlow" presStyleCnt="0">
        <dgm:presLayoutVars>
          <dgm:dir/>
          <dgm:animLvl val="lvl"/>
          <dgm:resizeHandles val="exact"/>
        </dgm:presLayoutVars>
      </dgm:prSet>
      <dgm:spPr/>
      <dgm:t>
        <a:bodyPr/>
        <a:lstStyle/>
        <a:p>
          <a:pPr rtl="1"/>
          <a:endParaRPr lang="ar-SA"/>
        </a:p>
      </dgm:t>
    </dgm:pt>
    <dgm:pt modelId="{0A0D1D90-6773-4A79-97B8-14D70EA0AB62}" type="pres">
      <dgm:prSet presAssocID="{ED76E983-CE31-4DDC-9BAF-29F97DBA0CC8}" presName="composite" presStyleCnt="0"/>
      <dgm:spPr/>
    </dgm:pt>
    <dgm:pt modelId="{2C51C01C-0DF9-40E0-A062-A3E42BE235EE}" type="pres">
      <dgm:prSet presAssocID="{ED76E983-CE31-4DDC-9BAF-29F97DBA0CC8}" presName="parentText" presStyleLbl="alignNode1" presStyleIdx="0" presStyleCnt="1">
        <dgm:presLayoutVars>
          <dgm:chMax val="1"/>
          <dgm:bulletEnabled val="1"/>
        </dgm:presLayoutVars>
      </dgm:prSet>
      <dgm:spPr>
        <a:prstGeom prst="snip1Rect">
          <a:avLst/>
        </a:prstGeom>
      </dgm:spPr>
      <dgm:t>
        <a:bodyPr/>
        <a:lstStyle/>
        <a:p>
          <a:pPr rtl="1"/>
          <a:endParaRPr lang="ar-SA"/>
        </a:p>
      </dgm:t>
    </dgm:pt>
    <dgm:pt modelId="{292AAD01-EF4E-4B47-B077-D95B9C60EAC6}" type="pres">
      <dgm:prSet presAssocID="{ED76E983-CE31-4DDC-9BAF-29F97DBA0CC8}" presName="descendantText" presStyleLbl="alignAcc1" presStyleIdx="0" presStyleCnt="1">
        <dgm:presLayoutVars>
          <dgm:bulletEnabled val="1"/>
        </dgm:presLayoutVars>
      </dgm:prSet>
      <dgm:spPr/>
      <dgm:t>
        <a:bodyPr/>
        <a:lstStyle/>
        <a:p>
          <a:pPr rtl="1"/>
          <a:endParaRPr lang="ar-SA"/>
        </a:p>
      </dgm:t>
    </dgm:pt>
  </dgm:ptLst>
  <dgm:cxnLst>
    <dgm:cxn modelId="{EFF84B11-3141-464B-AAEC-625ADDD7E711}" type="presOf" srcId="{ED76E983-CE31-4DDC-9BAF-29F97DBA0CC8}" destId="{2C51C01C-0DF9-40E0-A062-A3E42BE235EE}" srcOrd="0" destOrd="0" presId="urn:microsoft.com/office/officeart/2005/8/layout/chevron2"/>
    <dgm:cxn modelId="{9919724E-117A-4E47-87F1-7385C1D74F9F}" type="presOf" srcId="{F5E3D5D2-8925-45D2-BC60-D32825EFB5A8}" destId="{FC9E8CEF-F8E8-40CF-84DE-FB14B265A125}" srcOrd="0" destOrd="0" presId="urn:microsoft.com/office/officeart/2005/8/layout/chevron2"/>
    <dgm:cxn modelId="{3B61EB93-A720-4752-864B-66A1BC082788}" srcId="{ED76E983-CE31-4DDC-9BAF-29F97DBA0CC8}" destId="{22F23F72-4B22-4E1E-AD4A-99F5685D1C40}" srcOrd="0" destOrd="0" parTransId="{CE016CBF-C944-44A8-BD00-946507351517}" sibTransId="{3CCF7BF5-F2D2-427D-ADC9-75C95A189167}"/>
    <dgm:cxn modelId="{27E14CF8-9E67-49B3-A58C-573AC12D733F}" type="presOf" srcId="{22F23F72-4B22-4E1E-AD4A-99F5685D1C40}" destId="{292AAD01-EF4E-4B47-B077-D95B9C60EAC6}" srcOrd="0" destOrd="0" presId="urn:microsoft.com/office/officeart/2005/8/layout/chevron2"/>
    <dgm:cxn modelId="{EF62CBC9-372C-42DD-8122-AFE7A648FE9A}" srcId="{F5E3D5D2-8925-45D2-BC60-D32825EFB5A8}" destId="{ED76E983-CE31-4DDC-9BAF-29F97DBA0CC8}" srcOrd="0" destOrd="0" parTransId="{671D7826-DF94-4127-A32C-38F7CFA61205}" sibTransId="{97136784-510C-4225-B8B8-6A8DD8FF555B}"/>
    <dgm:cxn modelId="{07F268DE-89C2-4A5C-9F68-E1823FD3E5F0}" type="presParOf" srcId="{FC9E8CEF-F8E8-40CF-84DE-FB14B265A125}" destId="{0A0D1D90-6773-4A79-97B8-14D70EA0AB62}" srcOrd="0" destOrd="0" presId="urn:microsoft.com/office/officeart/2005/8/layout/chevron2"/>
    <dgm:cxn modelId="{11E7432D-55B9-4806-B6E6-D3B92DCA239F}" type="presParOf" srcId="{0A0D1D90-6773-4A79-97B8-14D70EA0AB62}" destId="{2C51C01C-0DF9-40E0-A062-A3E42BE235EE}" srcOrd="0" destOrd="0" presId="urn:microsoft.com/office/officeart/2005/8/layout/chevron2"/>
    <dgm:cxn modelId="{ACFB501A-7FFC-417B-B5D8-22AB49519E0B}" type="presParOf" srcId="{0A0D1D90-6773-4A79-97B8-14D70EA0AB62}" destId="{292AAD01-EF4E-4B47-B077-D95B9C60EAC6}" srcOrd="1" destOrd="0" presId="urn:microsoft.com/office/officeart/2005/8/layout/chevro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DE06D9-D142-4D2B-B511-959BEB9E5F8B}" type="doc">
      <dgm:prSet loTypeId="urn:microsoft.com/office/officeart/2005/8/layout/vList3" loCatId="list" qsTypeId="urn:microsoft.com/office/officeart/2005/8/quickstyle/simple1" qsCatId="simple" csTypeId="urn:microsoft.com/office/officeart/2005/8/colors/accent1_2" csCatId="accent1" phldr="1"/>
      <dgm:spPr/>
    </dgm:pt>
    <dgm:pt modelId="{9A8AC832-1815-49FB-B41D-C10ADE35A06C}">
      <dgm:prSet phldrT="[نص]"/>
      <dgm:spPr>
        <a:solidFill>
          <a:schemeClr val="bg2">
            <a:lumMod val="50000"/>
            <a:alpha val="42000"/>
          </a:schemeClr>
        </a:solidFill>
        <a:scene3d>
          <a:camera prst="orthographicFront"/>
          <a:lightRig rig="sunset" dir="t"/>
        </a:scene3d>
        <a:sp3d prstMaterial="matte"/>
      </dgm:spPr>
      <dgm:t>
        <a:bodyPr/>
        <a:lstStyle/>
        <a:p>
          <a:pPr rtl="1"/>
          <a:r>
            <a:rPr lang="en-US" dirty="0" smtClean="0">
              <a:solidFill>
                <a:schemeClr val="bg2">
                  <a:lumMod val="25000"/>
                </a:schemeClr>
              </a:solidFill>
              <a:latin typeface="Baskerville Old Face" pitchFamily="18" charset="0"/>
            </a:rPr>
            <a:t>The Age of Innocence</a:t>
          </a:r>
          <a:endParaRPr lang="ar-SA" dirty="0">
            <a:solidFill>
              <a:schemeClr val="bg2">
                <a:lumMod val="25000"/>
              </a:schemeClr>
            </a:solidFill>
            <a:latin typeface="Baskerville Old Face" pitchFamily="18" charset="0"/>
          </a:endParaRPr>
        </a:p>
      </dgm:t>
    </dgm:pt>
    <dgm:pt modelId="{892A7725-88FF-4812-A771-961ABA43334D}" type="parTrans" cxnId="{688B6B2C-911C-448E-AB40-566F6D894324}">
      <dgm:prSet/>
      <dgm:spPr/>
      <dgm:t>
        <a:bodyPr/>
        <a:lstStyle/>
        <a:p>
          <a:pPr rtl="1"/>
          <a:endParaRPr lang="ar-SA"/>
        </a:p>
      </dgm:t>
    </dgm:pt>
    <dgm:pt modelId="{9FBFB9CF-D568-42C9-B7EE-75FAD423E360}" type="sibTrans" cxnId="{688B6B2C-911C-448E-AB40-566F6D894324}">
      <dgm:prSet/>
      <dgm:spPr/>
      <dgm:t>
        <a:bodyPr/>
        <a:lstStyle/>
        <a:p>
          <a:pPr rtl="1"/>
          <a:endParaRPr lang="ar-SA"/>
        </a:p>
      </dgm:t>
    </dgm:pt>
    <dgm:pt modelId="{8ED4D73C-DADE-485D-A590-EF9A4266DFD8}" type="pres">
      <dgm:prSet presAssocID="{65DE06D9-D142-4D2B-B511-959BEB9E5F8B}" presName="linearFlow" presStyleCnt="0">
        <dgm:presLayoutVars>
          <dgm:dir/>
          <dgm:resizeHandles val="exact"/>
        </dgm:presLayoutVars>
      </dgm:prSet>
      <dgm:spPr/>
    </dgm:pt>
    <dgm:pt modelId="{2049C3B9-8963-46BD-B7B7-7FD636FDA281}" type="pres">
      <dgm:prSet presAssocID="{9A8AC832-1815-49FB-B41D-C10ADE35A06C}" presName="composite" presStyleCnt="0"/>
      <dgm:spPr/>
    </dgm:pt>
    <dgm:pt modelId="{F1F5EFF5-C760-4FF5-BED9-DF109B564D3B}" type="pres">
      <dgm:prSet presAssocID="{9A8AC832-1815-49FB-B41D-C10ADE35A06C}" presName="imgShp" presStyleLbl="fgImgPlace1" presStyleIdx="0" presStyleCnt="1" custScaleX="68484" custScaleY="76925" custLinFactNeighborX="-38929" custLinFactNeighborY="4252"/>
      <dgm:spPr>
        <a:blipFill rotWithShape="0">
          <a:blip xmlns:r="http://schemas.openxmlformats.org/officeDocument/2006/relationships" r:embed="rId1"/>
          <a:stretch>
            <a:fillRect/>
          </a:stretch>
        </a:blipFill>
      </dgm:spPr>
    </dgm:pt>
    <dgm:pt modelId="{88CB1FE8-ACE3-4A9D-906F-FCE093C09724}" type="pres">
      <dgm:prSet presAssocID="{9A8AC832-1815-49FB-B41D-C10ADE35A06C}" presName="txShp" presStyleLbl="node1" presStyleIdx="0" presStyleCnt="1" custScaleX="144454" custLinFactNeighborX="11038" custLinFactNeighborY="6101">
        <dgm:presLayoutVars>
          <dgm:bulletEnabled val="1"/>
        </dgm:presLayoutVars>
      </dgm:prSet>
      <dgm:spPr/>
      <dgm:t>
        <a:bodyPr/>
        <a:lstStyle/>
        <a:p>
          <a:pPr rtl="1"/>
          <a:endParaRPr lang="ar-SA"/>
        </a:p>
      </dgm:t>
    </dgm:pt>
  </dgm:ptLst>
  <dgm:cxnLst>
    <dgm:cxn modelId="{688B6B2C-911C-448E-AB40-566F6D894324}" srcId="{65DE06D9-D142-4D2B-B511-959BEB9E5F8B}" destId="{9A8AC832-1815-49FB-B41D-C10ADE35A06C}" srcOrd="0" destOrd="0" parTransId="{892A7725-88FF-4812-A771-961ABA43334D}" sibTransId="{9FBFB9CF-D568-42C9-B7EE-75FAD423E360}"/>
    <dgm:cxn modelId="{D0532BCC-AAD0-4779-B6CA-3332FAFCBE04}" type="presOf" srcId="{65DE06D9-D142-4D2B-B511-959BEB9E5F8B}" destId="{8ED4D73C-DADE-485D-A590-EF9A4266DFD8}" srcOrd="0" destOrd="0" presId="urn:microsoft.com/office/officeart/2005/8/layout/vList3"/>
    <dgm:cxn modelId="{871A1C20-C5AE-459F-AF2D-29EB2230897C}" type="presOf" srcId="{9A8AC832-1815-49FB-B41D-C10ADE35A06C}" destId="{88CB1FE8-ACE3-4A9D-906F-FCE093C09724}" srcOrd="0" destOrd="0" presId="urn:microsoft.com/office/officeart/2005/8/layout/vList3"/>
    <dgm:cxn modelId="{18CB50B4-44F7-49F9-9631-C72647CE366A}" type="presParOf" srcId="{8ED4D73C-DADE-485D-A590-EF9A4266DFD8}" destId="{2049C3B9-8963-46BD-B7B7-7FD636FDA281}" srcOrd="0" destOrd="0" presId="urn:microsoft.com/office/officeart/2005/8/layout/vList3"/>
    <dgm:cxn modelId="{5CD0087F-6982-4863-B218-63E30A5224F0}" type="presParOf" srcId="{2049C3B9-8963-46BD-B7B7-7FD636FDA281}" destId="{F1F5EFF5-C760-4FF5-BED9-DF109B564D3B}" srcOrd="0" destOrd="0" presId="urn:microsoft.com/office/officeart/2005/8/layout/vList3"/>
    <dgm:cxn modelId="{18745472-6BD5-4EB5-B8D6-F243723D4268}" type="presParOf" srcId="{2049C3B9-8963-46BD-B7B7-7FD636FDA281}" destId="{88CB1FE8-ACE3-4A9D-906F-FCE093C09724}" srcOrd="1" destOrd="0" presId="urn:microsoft.com/office/officeart/2005/8/layout/vList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7AEEB2D-2591-4255-A4C7-07801EC3CB23}"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ar-SA"/>
        </a:p>
      </dgm:t>
    </dgm:pt>
    <dgm:pt modelId="{985C0DAA-8E3A-4DFF-8D22-285A60506B65}">
      <dgm:prSet phldrT="[نص]"/>
      <dgm:spPr>
        <a:solidFill>
          <a:schemeClr val="bg2">
            <a:lumMod val="50000"/>
            <a:alpha val="51000"/>
          </a:schemeClr>
        </a:solidFill>
      </dgm:spPr>
      <dgm:t>
        <a:bodyPr/>
        <a:lstStyle/>
        <a:p>
          <a:pPr rtl="1"/>
          <a:r>
            <a:rPr lang="en-US" dirty="0" smtClean="0">
              <a:solidFill>
                <a:schemeClr val="bg2">
                  <a:lumMod val="25000"/>
                </a:schemeClr>
              </a:solidFill>
              <a:latin typeface="Berlin Sans FB" pitchFamily="34" charset="0"/>
            </a:rPr>
            <a:t>Introduction</a:t>
          </a:r>
          <a:endParaRPr lang="ar-SA" dirty="0">
            <a:solidFill>
              <a:schemeClr val="bg2">
                <a:lumMod val="25000"/>
              </a:schemeClr>
            </a:solidFill>
            <a:latin typeface="Berlin Sans FB" pitchFamily="34" charset="0"/>
          </a:endParaRPr>
        </a:p>
      </dgm:t>
    </dgm:pt>
    <dgm:pt modelId="{F6BFCF82-2B2D-4C59-9821-0A237F380646}" type="parTrans" cxnId="{40E7AB24-D906-4CA0-B45C-48E4E950E373}">
      <dgm:prSet/>
      <dgm:spPr/>
      <dgm:t>
        <a:bodyPr/>
        <a:lstStyle/>
        <a:p>
          <a:pPr rtl="1"/>
          <a:endParaRPr lang="ar-SA"/>
        </a:p>
      </dgm:t>
    </dgm:pt>
    <dgm:pt modelId="{32894C2A-1E70-49AE-8085-76F8AD5D64F0}" type="sibTrans" cxnId="{40E7AB24-D906-4CA0-B45C-48E4E950E373}">
      <dgm:prSet/>
      <dgm:spPr/>
      <dgm:t>
        <a:bodyPr/>
        <a:lstStyle/>
        <a:p>
          <a:pPr rtl="1"/>
          <a:endParaRPr lang="ar-SA"/>
        </a:p>
      </dgm:t>
    </dgm:pt>
    <dgm:pt modelId="{C0D3AF69-90DF-4313-936E-4B1B2AEB805D}" type="pres">
      <dgm:prSet presAssocID="{77AEEB2D-2591-4255-A4C7-07801EC3CB23}" presName="linear" presStyleCnt="0">
        <dgm:presLayoutVars>
          <dgm:animLvl val="lvl"/>
          <dgm:resizeHandles val="exact"/>
        </dgm:presLayoutVars>
      </dgm:prSet>
      <dgm:spPr/>
      <dgm:t>
        <a:bodyPr/>
        <a:lstStyle/>
        <a:p>
          <a:pPr rtl="1"/>
          <a:endParaRPr lang="ar-SA"/>
        </a:p>
      </dgm:t>
    </dgm:pt>
    <dgm:pt modelId="{2C9FA3EE-5E87-4F41-88AE-1DD8079B8838}" type="pres">
      <dgm:prSet presAssocID="{985C0DAA-8E3A-4DFF-8D22-285A60506B65}" presName="parentText" presStyleLbl="node1" presStyleIdx="0" presStyleCnt="1" custLinFactX="-6251" custLinFactY="-100000" custLinFactNeighborX="-100000" custLinFactNeighborY="-125802">
        <dgm:presLayoutVars>
          <dgm:chMax val="0"/>
          <dgm:bulletEnabled val="1"/>
        </dgm:presLayoutVars>
      </dgm:prSet>
      <dgm:spPr/>
      <dgm:t>
        <a:bodyPr/>
        <a:lstStyle/>
        <a:p>
          <a:pPr rtl="1"/>
          <a:endParaRPr lang="ar-SA"/>
        </a:p>
      </dgm:t>
    </dgm:pt>
  </dgm:ptLst>
  <dgm:cxnLst>
    <dgm:cxn modelId="{1F4A5AB6-D155-4188-801A-184A86A8C90A}" type="presOf" srcId="{77AEEB2D-2591-4255-A4C7-07801EC3CB23}" destId="{C0D3AF69-90DF-4313-936E-4B1B2AEB805D}" srcOrd="0" destOrd="0" presId="urn:microsoft.com/office/officeart/2005/8/layout/vList2"/>
    <dgm:cxn modelId="{40E7AB24-D906-4CA0-B45C-48E4E950E373}" srcId="{77AEEB2D-2591-4255-A4C7-07801EC3CB23}" destId="{985C0DAA-8E3A-4DFF-8D22-285A60506B65}" srcOrd="0" destOrd="0" parTransId="{F6BFCF82-2B2D-4C59-9821-0A237F380646}" sibTransId="{32894C2A-1E70-49AE-8085-76F8AD5D64F0}"/>
    <dgm:cxn modelId="{4315CF3B-B724-4F85-AD54-1C02CEF0F784}" type="presOf" srcId="{985C0DAA-8E3A-4DFF-8D22-285A60506B65}" destId="{2C9FA3EE-5E87-4F41-88AE-1DD8079B8838}" srcOrd="0" destOrd="0" presId="urn:microsoft.com/office/officeart/2005/8/layout/vList2"/>
    <dgm:cxn modelId="{2733CB13-7594-461D-952C-32233D530686}" type="presParOf" srcId="{C0D3AF69-90DF-4313-936E-4B1B2AEB805D}" destId="{2C9FA3EE-5E87-4F41-88AE-1DD8079B8838}" srcOrd="0"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14509EA-BD09-44A0-9752-ED8B2DFE00B8}">
      <dsp:nvSpPr>
        <dsp:cNvPr id="0" name=""/>
        <dsp:cNvSpPr/>
      </dsp:nvSpPr>
      <dsp:spPr>
        <a:xfrm>
          <a:off x="857254" y="0"/>
          <a:ext cx="3857654" cy="2071702"/>
        </a:xfrm>
        <a:prstGeom prst="ellipse">
          <a:avLst/>
        </a:prstGeom>
        <a:solidFill>
          <a:schemeClr val="accent5">
            <a:lumMod val="50000"/>
            <a:alpha val="36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2311400" rtl="1">
            <a:lnSpc>
              <a:spcPct val="90000"/>
            </a:lnSpc>
            <a:spcBef>
              <a:spcPct val="0"/>
            </a:spcBef>
            <a:spcAft>
              <a:spcPct val="35000"/>
            </a:spcAft>
          </a:pPr>
          <a:r>
            <a:rPr lang="en-US" sz="5200" b="1" i="0" kern="1200" dirty="0" smtClean="0">
              <a:solidFill>
                <a:schemeClr val="bg2">
                  <a:lumMod val="25000"/>
                </a:schemeClr>
              </a:solidFill>
            </a:rPr>
            <a:t>Edith Wharton</a:t>
          </a:r>
          <a:endParaRPr lang="ar-SA" sz="5200" i="0" kern="1200" dirty="0">
            <a:solidFill>
              <a:schemeClr val="bg2">
                <a:lumMod val="25000"/>
              </a:schemeClr>
            </a:solidFill>
          </a:endParaRPr>
        </a:p>
      </dsp:txBody>
      <dsp:txXfrm>
        <a:off x="857254" y="0"/>
        <a:ext cx="3857654" cy="2071702"/>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132CCC-30CF-4771-9433-1BEBE914C88A}">
      <dsp:nvSpPr>
        <dsp:cNvPr id="0" name=""/>
        <dsp:cNvSpPr/>
      </dsp:nvSpPr>
      <dsp:spPr>
        <a:xfrm rot="10800000">
          <a:off x="1982052" y="0"/>
          <a:ext cx="3758842" cy="1492232"/>
        </a:xfrm>
        <a:prstGeom prst="homePlat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58033" tIns="163830" rIns="305816" bIns="163830" numCol="1" spcCol="1270" anchor="ctr" anchorCtr="0">
          <a:noAutofit/>
        </a:bodyPr>
        <a:lstStyle/>
        <a:p>
          <a:pPr lvl="0" algn="ctr" defTabSz="1911350" rtl="1">
            <a:lnSpc>
              <a:spcPct val="90000"/>
            </a:lnSpc>
            <a:spcBef>
              <a:spcPct val="0"/>
            </a:spcBef>
            <a:spcAft>
              <a:spcPct val="35000"/>
            </a:spcAft>
          </a:pPr>
          <a:r>
            <a:rPr lang="en-US" sz="4300" b="1" kern="1200" dirty="0" smtClean="0"/>
            <a:t>Her Works</a:t>
          </a:r>
          <a:endParaRPr lang="ar-SA" sz="4300" kern="1200" dirty="0"/>
        </a:p>
      </dsp:txBody>
      <dsp:txXfrm rot="10800000">
        <a:off x="1982052" y="0"/>
        <a:ext cx="3758842" cy="1492232"/>
      </dsp:txXfrm>
    </dsp:sp>
    <dsp:sp modelId="{64754BB6-5126-4670-97E2-767A84EEEEAF}">
      <dsp:nvSpPr>
        <dsp:cNvPr id="0" name=""/>
        <dsp:cNvSpPr/>
      </dsp:nvSpPr>
      <dsp:spPr>
        <a:xfrm>
          <a:off x="1208380" y="0"/>
          <a:ext cx="1059753" cy="1492232"/>
        </a:xfrm>
        <a:prstGeom prst="ellipse">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51C01C-0DF9-40E0-A062-A3E42BE235EE}">
      <dsp:nvSpPr>
        <dsp:cNvPr id="0" name=""/>
        <dsp:cNvSpPr/>
      </dsp:nvSpPr>
      <dsp:spPr>
        <a:xfrm rot="5400000">
          <a:off x="-289323" y="289323"/>
          <a:ext cx="1928826" cy="1350178"/>
        </a:xfrm>
        <a:prstGeom prst="snip1Rect">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275" tIns="41275" rIns="41275" bIns="41275" numCol="1" spcCol="1270" anchor="ctr" anchorCtr="0">
          <a:noAutofit/>
        </a:bodyPr>
        <a:lstStyle/>
        <a:p>
          <a:pPr lvl="0" algn="ctr" defTabSz="2889250" rtl="1">
            <a:lnSpc>
              <a:spcPct val="90000"/>
            </a:lnSpc>
            <a:spcBef>
              <a:spcPct val="0"/>
            </a:spcBef>
            <a:spcAft>
              <a:spcPct val="35000"/>
            </a:spcAft>
          </a:pPr>
          <a:endParaRPr lang="ar-SA" sz="6500" kern="1200" dirty="0"/>
        </a:p>
      </dsp:txBody>
      <dsp:txXfrm rot="5400000">
        <a:off x="-289323" y="289323"/>
        <a:ext cx="1928826" cy="1350178"/>
      </dsp:txXfrm>
    </dsp:sp>
    <dsp:sp modelId="{292AAD01-EF4E-4B47-B077-D95B9C60EAC6}">
      <dsp:nvSpPr>
        <dsp:cNvPr id="0" name=""/>
        <dsp:cNvSpPr/>
      </dsp:nvSpPr>
      <dsp:spPr>
        <a:xfrm rot="5400000">
          <a:off x="2048484" y="-698306"/>
          <a:ext cx="1253736" cy="2650349"/>
        </a:xfrm>
        <a:prstGeom prst="round2SameRect">
          <a:avLst/>
        </a:prstGeom>
        <a:blipFill rotWithShape="0">
          <a:blip xmlns:r="http://schemas.openxmlformats.org/officeDocument/2006/relationships" r:embed="rId2"/>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91592" tIns="26035" rIns="26035" bIns="26035" numCol="1" spcCol="1270" anchor="ctr" anchorCtr="0">
          <a:noAutofit/>
        </a:bodyPr>
        <a:lstStyle/>
        <a:p>
          <a:pPr marL="285750" lvl="1" indent="-285750" algn="r" defTabSz="1822450" rtl="1">
            <a:lnSpc>
              <a:spcPct val="90000"/>
            </a:lnSpc>
            <a:spcBef>
              <a:spcPct val="0"/>
            </a:spcBef>
            <a:spcAft>
              <a:spcPct val="15000"/>
            </a:spcAft>
            <a:buChar char="••"/>
          </a:pPr>
          <a:r>
            <a:rPr lang="en-US" sz="4100" b="1" i="0" kern="1200" dirty="0" smtClean="0">
              <a:solidFill>
                <a:schemeClr val="bg1">
                  <a:lumMod val="95000"/>
                </a:schemeClr>
              </a:solidFill>
              <a:effectLst>
                <a:outerShdw blurRad="38100" dist="38100" dir="2700000" algn="tl">
                  <a:srgbClr val="000000">
                    <a:alpha val="43137"/>
                  </a:srgbClr>
                </a:outerShdw>
              </a:effectLst>
              <a:latin typeface="Baskerville Old Face" pitchFamily="18" charset="0"/>
            </a:rPr>
            <a:t>The style</a:t>
          </a:r>
          <a:endParaRPr lang="ar-SA" sz="4100" b="1" i="0" kern="1200" dirty="0">
            <a:solidFill>
              <a:schemeClr val="bg1">
                <a:lumMod val="95000"/>
              </a:schemeClr>
            </a:solidFill>
            <a:effectLst>
              <a:outerShdw blurRad="38100" dist="38100" dir="2700000" algn="tl">
                <a:srgbClr val="000000">
                  <a:alpha val="43137"/>
                </a:srgbClr>
              </a:outerShdw>
            </a:effectLst>
            <a:latin typeface="Baskerville Old Face" pitchFamily="18" charset="0"/>
          </a:endParaRPr>
        </a:p>
      </dsp:txBody>
      <dsp:txXfrm rot="5400000">
        <a:off x="2048484" y="-698306"/>
        <a:ext cx="1253736" cy="265034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8CB1FE8-ACE3-4A9D-906F-FCE093C09724}">
      <dsp:nvSpPr>
        <dsp:cNvPr id="0" name=""/>
        <dsp:cNvSpPr/>
      </dsp:nvSpPr>
      <dsp:spPr>
        <a:xfrm rot="10800000">
          <a:off x="180049" y="0"/>
          <a:ext cx="4391950" cy="1357322"/>
        </a:xfrm>
        <a:prstGeom prst="homePlate">
          <a:avLst/>
        </a:prstGeom>
        <a:solidFill>
          <a:schemeClr val="bg2">
            <a:lumMod val="50000"/>
            <a:alpha val="42000"/>
          </a:schemeClr>
        </a:solidFill>
        <a:ln w="25400" cap="flat" cmpd="sng" algn="ctr">
          <a:solidFill>
            <a:schemeClr val="lt1">
              <a:hueOff val="0"/>
              <a:satOff val="0"/>
              <a:lumOff val="0"/>
              <a:alphaOff val="0"/>
            </a:schemeClr>
          </a:solidFill>
          <a:prstDash val="solid"/>
        </a:ln>
        <a:effectLst/>
        <a:scene3d>
          <a:camera prst="orthographicFront"/>
          <a:lightRig rig="sunset" dir="t"/>
        </a:scene3d>
        <a:sp3d prstMaterial="matte"/>
      </dsp:spPr>
      <dsp:style>
        <a:lnRef idx="2">
          <a:scrgbClr r="0" g="0" b="0"/>
        </a:lnRef>
        <a:fillRef idx="1">
          <a:scrgbClr r="0" g="0" b="0"/>
        </a:fillRef>
        <a:effectRef idx="0">
          <a:scrgbClr r="0" g="0" b="0"/>
        </a:effectRef>
        <a:fontRef idx="minor">
          <a:schemeClr val="lt1"/>
        </a:fontRef>
      </dsp:style>
      <dsp:txBody>
        <a:bodyPr spcFirstLastPara="0" vert="horz" wrap="square" lIns="598541" tIns="148590" rIns="277368" bIns="148590" numCol="1" spcCol="1270" anchor="ctr" anchorCtr="0">
          <a:noAutofit/>
        </a:bodyPr>
        <a:lstStyle/>
        <a:p>
          <a:pPr lvl="0" algn="ctr" defTabSz="1733550" rtl="1">
            <a:lnSpc>
              <a:spcPct val="90000"/>
            </a:lnSpc>
            <a:spcBef>
              <a:spcPct val="0"/>
            </a:spcBef>
            <a:spcAft>
              <a:spcPct val="35000"/>
            </a:spcAft>
          </a:pPr>
          <a:r>
            <a:rPr lang="en-US" sz="3900" kern="1200" dirty="0" smtClean="0">
              <a:solidFill>
                <a:schemeClr val="bg2">
                  <a:lumMod val="25000"/>
                </a:schemeClr>
              </a:solidFill>
              <a:latin typeface="Baskerville Old Face" pitchFamily="18" charset="0"/>
            </a:rPr>
            <a:t>The Age of Innocence</a:t>
          </a:r>
          <a:endParaRPr lang="ar-SA" sz="3900" kern="1200" dirty="0">
            <a:solidFill>
              <a:schemeClr val="bg2">
                <a:lumMod val="25000"/>
              </a:schemeClr>
            </a:solidFill>
            <a:latin typeface="Baskerville Old Face" pitchFamily="18" charset="0"/>
          </a:endParaRPr>
        </a:p>
      </dsp:txBody>
      <dsp:txXfrm rot="10800000">
        <a:off x="180049" y="0"/>
        <a:ext cx="4391950" cy="1357322"/>
      </dsp:txXfrm>
    </dsp:sp>
    <dsp:sp modelId="{F1F5EFF5-C760-4FF5-BED9-DF109B564D3B}">
      <dsp:nvSpPr>
        <dsp:cNvPr id="0" name=""/>
        <dsp:cNvSpPr/>
      </dsp:nvSpPr>
      <dsp:spPr>
        <a:xfrm>
          <a:off x="0" y="214314"/>
          <a:ext cx="929548" cy="1044119"/>
        </a:xfrm>
        <a:prstGeom prst="ellipse">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C9FA3EE-5E87-4F41-88AE-1DD8079B8838}">
      <dsp:nvSpPr>
        <dsp:cNvPr id="0" name=""/>
        <dsp:cNvSpPr/>
      </dsp:nvSpPr>
      <dsp:spPr>
        <a:xfrm>
          <a:off x="0" y="0"/>
          <a:ext cx="3357586" cy="1053000"/>
        </a:xfrm>
        <a:prstGeom prst="roundRect">
          <a:avLst/>
        </a:prstGeom>
        <a:solidFill>
          <a:schemeClr val="bg2">
            <a:lumMod val="50000"/>
            <a:alpha val="51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171450" rIns="171450" bIns="171450" numCol="1" spcCol="1270" anchor="ctr" anchorCtr="0">
          <a:noAutofit/>
        </a:bodyPr>
        <a:lstStyle/>
        <a:p>
          <a:pPr lvl="0" algn="r" defTabSz="2000250" rtl="1">
            <a:lnSpc>
              <a:spcPct val="90000"/>
            </a:lnSpc>
            <a:spcBef>
              <a:spcPct val="0"/>
            </a:spcBef>
            <a:spcAft>
              <a:spcPct val="35000"/>
            </a:spcAft>
          </a:pPr>
          <a:r>
            <a:rPr lang="en-US" sz="4500" kern="1200" dirty="0" smtClean="0">
              <a:solidFill>
                <a:schemeClr val="bg2">
                  <a:lumMod val="25000"/>
                </a:schemeClr>
              </a:solidFill>
              <a:latin typeface="Berlin Sans FB" pitchFamily="34" charset="0"/>
            </a:rPr>
            <a:t>Introduction</a:t>
          </a:r>
          <a:endParaRPr lang="ar-SA" sz="4500" kern="1200" dirty="0">
            <a:solidFill>
              <a:schemeClr val="bg2">
                <a:lumMod val="25000"/>
              </a:schemeClr>
            </a:solidFill>
            <a:latin typeface="Berlin Sans FB" pitchFamily="34" charset="0"/>
          </a:endParaRPr>
        </a:p>
      </dsp:txBody>
      <dsp:txXfrm>
        <a:off x="0" y="0"/>
        <a:ext cx="3357586" cy="105300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D1EE950-2B5C-489D-8AE5-66F9CBE10081}" type="datetimeFigureOut">
              <a:rPr lang="ar-SA" smtClean="0"/>
              <a:pPr/>
              <a:t>15/04/31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3A442C9B-25FD-413D-8F3B-2F1C36B6B86F}"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1</a:t>
            </a:fld>
            <a:endParaRPr lang="ar-S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10</a:t>
            </a:fld>
            <a:endParaRPr lang="ar-S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11</a:t>
            </a:fld>
            <a:endParaRPr lang="ar-S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12</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2</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3</a:t>
            </a:fld>
            <a:endParaRPr lang="ar-SA"/>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4</a:t>
            </a:fld>
            <a:endParaRPr lang="ar-SA"/>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5</a:t>
            </a:fld>
            <a:endParaRPr lang="ar-SA"/>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6</a:t>
            </a:fld>
            <a:endParaRPr lang="ar-S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7</a:t>
            </a:fld>
            <a:endParaRPr lang="ar-S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8</a:t>
            </a:fld>
            <a:endParaRPr lang="ar-S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a:p>
        </p:txBody>
      </p:sp>
      <p:sp>
        <p:nvSpPr>
          <p:cNvPr id="4" name="عنصر نائب لرقم الشريحة 3"/>
          <p:cNvSpPr>
            <a:spLocks noGrp="1"/>
          </p:cNvSpPr>
          <p:nvPr>
            <p:ph type="sldNum" sz="quarter" idx="10"/>
          </p:nvPr>
        </p:nvSpPr>
        <p:spPr/>
        <p:txBody>
          <a:bodyPr/>
          <a:lstStyle/>
          <a:p>
            <a:fld id="{3A442C9B-25FD-413D-8F3B-2F1C36B6B86F}" type="slidenum">
              <a:rPr lang="ar-SA" smtClean="0"/>
              <a:pPr/>
              <a:t>9</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B1692323-A03F-4BBE-9665-3551F1A6DDFF}"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1692323-A03F-4BBE-9665-3551F1A6DDFF}"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1692323-A03F-4BBE-9665-3551F1A6DDFF}"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B1692323-A03F-4BBE-9665-3551F1A6DDFF}"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B1692323-A03F-4BBE-9665-3551F1A6DDFF}" type="datetimeFigureOut">
              <a:rPr lang="ar-SA" smtClean="0"/>
              <a:pPr/>
              <a:t>15/04/31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B1692323-A03F-4BBE-9665-3551F1A6DDFF}" type="datetimeFigureOut">
              <a:rPr lang="ar-SA" smtClean="0"/>
              <a:pPr/>
              <a:t>15/04/31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B1692323-A03F-4BBE-9665-3551F1A6DDFF}" type="datetimeFigureOut">
              <a:rPr lang="ar-SA" smtClean="0"/>
              <a:pPr/>
              <a:t>15/04/31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B1692323-A03F-4BBE-9665-3551F1A6DDFF}" type="datetimeFigureOut">
              <a:rPr lang="ar-SA" smtClean="0"/>
              <a:pPr/>
              <a:t>15/04/31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B1692323-A03F-4BBE-9665-3551F1A6DDFF}" type="datetimeFigureOut">
              <a:rPr lang="ar-SA" smtClean="0"/>
              <a:pPr/>
              <a:t>15/04/31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1692323-A03F-4BBE-9665-3551F1A6DDFF}" type="datetimeFigureOut">
              <a:rPr lang="ar-SA" smtClean="0"/>
              <a:pPr/>
              <a:t>15/04/31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B1692323-A03F-4BBE-9665-3551F1A6DDFF}" type="datetimeFigureOut">
              <a:rPr lang="ar-SA" smtClean="0"/>
              <a:pPr/>
              <a:t>15/04/31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BFF88668-4F2E-40B4-A678-F86CCA558362}" type="slidenum">
              <a:rPr lang="ar-SA" smtClean="0"/>
              <a:pPr/>
              <a:t>‹#›</a:t>
            </a:fld>
            <a:endParaRPr lang="ar-SA"/>
          </a:p>
        </p:txBody>
      </p:sp>
    </p:spTree>
  </p:cSld>
  <p:clrMapOvr>
    <a:masterClrMapping/>
  </p:clrMapOvr>
  <p:transition>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40000" r="-40000"/>
          </a:stretch>
        </a:blip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B1692323-A03F-4BBE-9665-3551F1A6DDFF}" type="datetimeFigureOut">
              <a:rPr lang="ar-SA" smtClean="0"/>
              <a:pPr/>
              <a:t>15/04/31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BFF88668-4F2E-40B4-A678-F86CCA558362}"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p:transition>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7.jpeg"/></Relationships>
</file>

<file path=ppt/slides/_rels/slide2.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7.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1000" r="-11000"/>
          </a:stretch>
        </a:blipFill>
        <a:effectLst/>
      </p:bgPr>
    </p:bg>
    <p:spTree>
      <p:nvGrpSpPr>
        <p:cNvPr id="1" name=""/>
        <p:cNvGrpSpPr/>
        <p:nvPr/>
      </p:nvGrpSpPr>
      <p:grpSpPr>
        <a:xfrm>
          <a:off x="0" y="0"/>
          <a:ext cx="0" cy="0"/>
          <a:chOff x="0" y="0"/>
          <a:chExt cx="0" cy="0"/>
        </a:xfrm>
      </p:grpSpPr>
      <p:pic>
        <p:nvPicPr>
          <p:cNvPr id="5" name="صورة 4" descr="150px-Edith_wharton_face.jpg"/>
          <p:cNvPicPr>
            <a:picLocks noChangeAspect="1"/>
          </p:cNvPicPr>
          <p:nvPr/>
        </p:nvPicPr>
        <p:blipFill>
          <a:blip r:embed="rId4" cstate="print"/>
          <a:stretch>
            <a:fillRect/>
          </a:stretch>
        </p:blipFill>
        <p:spPr>
          <a:xfrm>
            <a:off x="3714744" y="2357430"/>
            <a:ext cx="2214578" cy="3214710"/>
          </a:xfrm>
          <a:prstGeom prst="rect">
            <a:avLst/>
          </a:prstGeom>
          <a:solidFill>
            <a:srgbClr val="FFFFFF">
              <a:shade val="85000"/>
            </a:srgbClr>
          </a:solidFill>
          <a:ln w="101600" cap="sq">
            <a:solidFill>
              <a:srgbClr val="FDFDFD"/>
            </a:solidFill>
            <a:miter lim="800000"/>
          </a:ln>
          <a:effectLst>
            <a:outerShdw blurRad="57150" dist="37500" dir="7560000" sy="98000" kx="110000" ky="200000" algn="tl" rotWithShape="0">
              <a:srgbClr val="000000">
                <a:alpha val="20000"/>
              </a:srgbClr>
            </a:outerShdw>
          </a:effectLst>
          <a:scene3d>
            <a:camera prst="perspectiveRelaxed">
              <a:rot lat="18960000" lon="0" rev="0"/>
            </a:camera>
            <a:lightRig rig="twoPt" dir="t">
              <a:rot lat="0" lon="0" rev="7200000"/>
            </a:lightRig>
          </a:scene3d>
          <a:sp3d prstMaterial="matte">
            <a:bevelT w="22860" h="12700"/>
            <a:contourClr>
              <a:srgbClr val="FFFFFF"/>
            </a:contourClr>
          </a:sp3d>
        </p:spPr>
      </p:pic>
      <p:sp>
        <p:nvSpPr>
          <p:cNvPr id="6" name="مستطيل 5"/>
          <p:cNvSpPr/>
          <p:nvPr/>
        </p:nvSpPr>
        <p:spPr>
          <a:xfrm>
            <a:off x="1714480" y="785794"/>
            <a:ext cx="5857916" cy="1200329"/>
          </a:xfrm>
          <a:prstGeom prst="rect">
            <a:avLst/>
          </a:prstGeom>
          <a:noFill/>
        </p:spPr>
        <p:txBody>
          <a:bodyPr wrap="square" lIns="91440" tIns="45720" rIns="91440" bIns="4572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lvl="0" algn="ctr"/>
            <a:r>
              <a:rPr lang="en-US" sz="7200" b="1" i="0" dirty="0" smtClean="0">
                <a:solidFill>
                  <a:srgbClr val="C00000"/>
                </a:solidFill>
              </a:rPr>
              <a:t>Edith Wharton</a:t>
            </a:r>
            <a:endParaRPr lang="ar-SA" sz="7200" i="0" dirty="0">
              <a:solidFill>
                <a:srgbClr val="C00000"/>
              </a:solidFill>
            </a:endParaRPr>
          </a:p>
        </p:txBody>
      </p:sp>
    </p:spTree>
  </p:cSld>
  <p:clrMapOvr>
    <a:masterClrMapping/>
  </p:clrMapOvr>
  <p:transition>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214290"/>
            <a:ext cx="4329114" cy="5911873"/>
          </a:xfrm>
        </p:spPr>
        <p:txBody>
          <a:bodyPr>
            <a:noAutofit/>
          </a:bodyPr>
          <a:lstStyle/>
          <a:p>
            <a:pPr algn="ctr">
              <a:buNone/>
            </a:pPr>
            <a:r>
              <a:rPr lang="en-US" sz="2000" dirty="0" smtClean="0">
                <a:solidFill>
                  <a:srgbClr val="BC0000"/>
                </a:solidFill>
              </a:rPr>
              <a:t>At </a:t>
            </a:r>
            <a:r>
              <a:rPr lang="en-US" sz="2000" dirty="0">
                <a:solidFill>
                  <a:srgbClr val="BC0000"/>
                </a:solidFill>
              </a:rPr>
              <a:t>a friend's cottage near Hudson, Archer realizes that he is in love with Ellen. He abruptly leaves the next day for Florida, where he is reunited with May and her parents, who are there on vacation. </a:t>
            </a:r>
            <a:endParaRPr lang="en-US" sz="2000" dirty="0" smtClean="0">
              <a:solidFill>
                <a:srgbClr val="BC0000"/>
              </a:solidFill>
            </a:endParaRPr>
          </a:p>
          <a:p>
            <a:pPr algn="ctr">
              <a:buNone/>
            </a:pPr>
            <a:r>
              <a:rPr lang="en-US" sz="2000" dirty="0" smtClean="0">
                <a:solidFill>
                  <a:srgbClr val="BC0000"/>
                </a:solidFill>
              </a:rPr>
              <a:t>There</a:t>
            </a:r>
            <a:r>
              <a:rPr lang="en-US" sz="2000" dirty="0">
                <a:solidFill>
                  <a:srgbClr val="BC0000"/>
                </a:solidFill>
              </a:rPr>
              <a:t>, he presses May to shorten their engagement. May becomes suspicious and asks him if his hurry to get married is prompted by the fear that he is marrying the wrong person. Archer reassures May that he is in love with her. Back in New York, Archer calls on Ellen, and Archer admits that he is in love with her. Just then, a telegram arrives from May, announcing that her parents have pushed forward the wedding date.</a:t>
            </a:r>
          </a:p>
          <a:p>
            <a:pPr algn="ctr">
              <a:buNone/>
            </a:pPr>
            <a:endParaRPr lang="ar-SA" sz="2000" dirty="0">
              <a:solidFill>
                <a:srgbClr val="BC0000"/>
              </a:solidFill>
            </a:endParaRPr>
          </a:p>
        </p:txBody>
      </p:sp>
      <p:sp>
        <p:nvSpPr>
          <p:cNvPr id="4" name="عنصر نائب للمحتوى 3"/>
          <p:cNvSpPr>
            <a:spLocks noGrp="1"/>
          </p:cNvSpPr>
          <p:nvPr>
            <p:ph sz="half" idx="2"/>
          </p:nvPr>
        </p:nvSpPr>
        <p:spPr>
          <a:xfrm>
            <a:off x="5105400" y="285728"/>
            <a:ext cx="4038600" cy="5840435"/>
          </a:xfrm>
        </p:spPr>
        <p:txBody>
          <a:bodyPr>
            <a:noAutofit/>
          </a:bodyPr>
          <a:lstStyle/>
          <a:p>
            <a:pPr algn="ctr">
              <a:buNone/>
            </a:pPr>
            <a:endParaRPr lang="en-US" sz="2000" dirty="0" smtClean="0">
              <a:solidFill>
                <a:srgbClr val="BC0000"/>
              </a:solidFill>
            </a:endParaRPr>
          </a:p>
          <a:p>
            <a:pPr algn="ctr">
              <a:buNone/>
            </a:pPr>
            <a:r>
              <a:rPr lang="en-US" sz="2000" dirty="0" smtClean="0">
                <a:solidFill>
                  <a:srgbClr val="BC0000"/>
                </a:solidFill>
              </a:rPr>
              <a:t>After </a:t>
            </a:r>
            <a:r>
              <a:rPr lang="en-US" sz="2000" dirty="0">
                <a:solidFill>
                  <a:srgbClr val="BC0000"/>
                </a:solidFill>
              </a:rPr>
              <a:t>their wedding and honeymoon in Europe, Archer and May settle down to married life in New York. Over time, Archer's memory of Ellen fades to a wistful image. But on vacation in Newport, he is reunited with her, and Ellen promises not to return to Europe as long as she and Newland do not act upon their love for each other. Back in New York, Archer learns that Count </a:t>
            </a:r>
            <a:r>
              <a:rPr lang="en-US" sz="2000" dirty="0" err="1">
                <a:solidFill>
                  <a:srgbClr val="BC0000"/>
                </a:solidFill>
              </a:rPr>
              <a:t>Olenski</a:t>
            </a:r>
            <a:r>
              <a:rPr lang="en-US" sz="2000" dirty="0">
                <a:solidFill>
                  <a:srgbClr val="BC0000"/>
                </a:solidFill>
              </a:rPr>
              <a:t> wants his wife to return to him and that Ellen has </a:t>
            </a:r>
            <a:r>
              <a:rPr lang="en-US" sz="2000" dirty="0" smtClean="0">
                <a:solidFill>
                  <a:srgbClr val="BC0000"/>
                </a:solidFill>
              </a:rPr>
              <a:t>refused</a:t>
            </a:r>
            <a:endParaRPr lang="ar-SA" sz="2000" dirty="0">
              <a:solidFill>
                <a:srgbClr val="BC0000"/>
              </a:solidFill>
            </a:endParaRPr>
          </a:p>
        </p:txBody>
      </p:sp>
      <p:sp>
        <p:nvSpPr>
          <p:cNvPr id="5" name="مستطيل 4"/>
          <p:cNvSpPr/>
          <p:nvPr/>
        </p:nvSpPr>
        <p:spPr>
          <a:xfrm>
            <a:off x="214282" y="5857892"/>
            <a:ext cx="445956" cy="369332"/>
          </a:xfrm>
          <a:prstGeom prst="rect">
            <a:avLst/>
          </a:prstGeom>
          <a:noFill/>
        </p:spPr>
        <p:txBody>
          <a:bodyPr wrap="none" lIns="91440" tIns="45720" rIns="91440" bIns="45720">
            <a:spAutoFit/>
          </a:bodyPr>
          <a:lstStyle/>
          <a:p>
            <a:pPr algn="ctr"/>
            <a:r>
              <a:rPr lang="en-US"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(9)</a:t>
            </a:r>
            <a:endParaRPr lang="ar-SA"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
        <p:nvSpPr>
          <p:cNvPr id="6" name="مستطيل 5"/>
          <p:cNvSpPr/>
          <p:nvPr/>
        </p:nvSpPr>
        <p:spPr>
          <a:xfrm>
            <a:off x="8429652" y="5786454"/>
            <a:ext cx="562975" cy="369332"/>
          </a:xfrm>
          <a:prstGeom prst="rect">
            <a:avLst/>
          </a:prstGeom>
          <a:noFill/>
        </p:spPr>
        <p:txBody>
          <a:bodyPr wrap="none" lIns="91440" tIns="45720" rIns="91440" bIns="45720">
            <a:spAutoFit/>
          </a:bodyPr>
          <a:lstStyle/>
          <a:p>
            <a:pPr algn="ctr"/>
            <a:r>
              <a:rPr lang="en-US"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(10)</a:t>
            </a:r>
            <a:endParaRPr lang="ar-SA"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5105400" y="714356"/>
            <a:ext cx="4038600" cy="5429288"/>
          </a:xfrm>
        </p:spPr>
        <p:txBody>
          <a:bodyPr>
            <a:noAutofit/>
          </a:bodyPr>
          <a:lstStyle/>
          <a:p>
            <a:pPr algn="l">
              <a:buNone/>
            </a:pPr>
            <a:r>
              <a:rPr lang="en-US" sz="2400" dirty="0">
                <a:solidFill>
                  <a:srgbClr val="BC0000"/>
                </a:solidFill>
              </a:rPr>
              <a:t>Twenty-five years pass. In that time, the Archers have had three children and May has died from pneumonia. Now Archer's son convinces him to travel to France. There, they arrange to visit the Countess </a:t>
            </a:r>
            <a:r>
              <a:rPr lang="en-US" sz="2400" dirty="0" err="1">
                <a:solidFill>
                  <a:srgbClr val="BC0000"/>
                </a:solidFill>
              </a:rPr>
              <a:t>Olenska</a:t>
            </a:r>
            <a:r>
              <a:rPr lang="en-US" sz="2400" dirty="0">
                <a:solidFill>
                  <a:srgbClr val="BC0000"/>
                </a:solidFill>
              </a:rPr>
              <a:t> at her Paris apartment. However, at the last minute Archer sends his son alone to visit her, content instead to live with his memories of the past</a:t>
            </a:r>
            <a:r>
              <a:rPr lang="en-US" sz="2400" dirty="0" smtClean="0">
                <a:solidFill>
                  <a:srgbClr val="BC0000"/>
                </a:solidFill>
              </a:rPr>
              <a:t>.</a:t>
            </a:r>
            <a:endParaRPr lang="en-US" sz="2400" dirty="0">
              <a:solidFill>
                <a:srgbClr val="BC0000"/>
              </a:solidFill>
            </a:endParaRPr>
          </a:p>
        </p:txBody>
      </p:sp>
      <p:sp>
        <p:nvSpPr>
          <p:cNvPr id="4" name="عنصر نائب للمحتوى 3"/>
          <p:cNvSpPr>
            <a:spLocks noGrp="1"/>
          </p:cNvSpPr>
          <p:nvPr>
            <p:ph sz="half" idx="2"/>
          </p:nvPr>
        </p:nvSpPr>
        <p:spPr>
          <a:xfrm>
            <a:off x="428596" y="928670"/>
            <a:ext cx="4038600" cy="5026029"/>
          </a:xfrm>
        </p:spPr>
        <p:txBody>
          <a:bodyPr>
            <a:normAutofit/>
          </a:bodyPr>
          <a:lstStyle/>
          <a:p>
            <a:pPr algn="l">
              <a:buNone/>
            </a:pPr>
            <a:r>
              <a:rPr lang="en-US" dirty="0" smtClean="0">
                <a:solidFill>
                  <a:srgbClr val="BC0000"/>
                </a:solidFill>
              </a:rPr>
              <a:t>But suddenly, Ellen announces her intention to return to Europe. May throws a farewell party for Ellen, and after the guests leave, May announces to Archer that she is pregnant and that she told Ellen her news.</a:t>
            </a:r>
            <a:endParaRPr lang="ar-SA" dirty="0"/>
          </a:p>
        </p:txBody>
      </p:sp>
      <p:sp>
        <p:nvSpPr>
          <p:cNvPr id="5" name="مستطيل 4"/>
          <p:cNvSpPr/>
          <p:nvPr/>
        </p:nvSpPr>
        <p:spPr>
          <a:xfrm>
            <a:off x="214282" y="5857892"/>
            <a:ext cx="567240" cy="369332"/>
          </a:xfrm>
          <a:prstGeom prst="rect">
            <a:avLst/>
          </a:prstGeom>
          <a:noFill/>
        </p:spPr>
        <p:txBody>
          <a:bodyPr wrap="square" lIns="91440" tIns="45720" rIns="91440" bIns="45720">
            <a:spAutoFit/>
          </a:bodyPr>
          <a:lstStyle/>
          <a:p>
            <a:pPr algn="ctr"/>
            <a:r>
              <a:rPr lang="en-US"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(11)</a:t>
            </a:r>
            <a:endParaRPr lang="ar-SA"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
        <p:nvSpPr>
          <p:cNvPr id="6" name="مستطيل 5"/>
          <p:cNvSpPr/>
          <p:nvPr/>
        </p:nvSpPr>
        <p:spPr>
          <a:xfrm>
            <a:off x="8429653" y="5786454"/>
            <a:ext cx="714348" cy="369332"/>
          </a:xfrm>
          <a:prstGeom prst="rect">
            <a:avLst/>
          </a:prstGeom>
          <a:noFill/>
        </p:spPr>
        <p:txBody>
          <a:bodyPr wrap="square" lIns="91440" tIns="45720" rIns="91440" bIns="45720">
            <a:spAutoFit/>
          </a:bodyPr>
          <a:lstStyle/>
          <a:p>
            <a:pPr algn="ctr"/>
            <a:r>
              <a:rPr lang="en-US"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(12)</a:t>
            </a:r>
            <a:endParaRPr lang="ar-SA"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4" cstate="print">
            <a:lum/>
          </a:blip>
          <a:srcRect/>
          <a:stretch>
            <a:fillRect l="-9000" r="-9000"/>
          </a:stretch>
        </a:blipFill>
        <a:effectLst/>
      </p:bgPr>
    </p:bg>
    <p:spTree>
      <p:nvGrpSpPr>
        <p:cNvPr id="1" name=""/>
        <p:cNvGrpSpPr/>
        <p:nvPr/>
      </p:nvGrpSpPr>
      <p:grpSpPr>
        <a:xfrm>
          <a:off x="0" y="0"/>
          <a:ext cx="0" cy="0"/>
          <a:chOff x="0" y="0"/>
          <a:chExt cx="0" cy="0"/>
        </a:xfrm>
      </p:grpSpPr>
      <p:sp>
        <p:nvSpPr>
          <p:cNvPr id="4" name="عنصر نائب للمحتوى 3"/>
          <p:cNvSpPr>
            <a:spLocks noGrp="1"/>
          </p:cNvSpPr>
          <p:nvPr>
            <p:ph sz="half" idx="2"/>
          </p:nvPr>
        </p:nvSpPr>
        <p:spPr>
          <a:xfrm>
            <a:off x="928662" y="1428736"/>
            <a:ext cx="4467228" cy="4525963"/>
          </a:xfrm>
        </p:spPr>
        <p:txBody>
          <a:bodyPr/>
          <a:lstStyle/>
          <a:p>
            <a:pPr algn="l">
              <a:buNone/>
            </a:pPr>
            <a:r>
              <a:rPr lang="en-US" dirty="0" smtClean="0">
                <a:solidFill>
                  <a:srgbClr val="820000"/>
                </a:solidFill>
                <a:latin typeface="Berlin Sans FB Demi" pitchFamily="34" charset="0"/>
              </a:rPr>
              <a:t>Mona AL-</a:t>
            </a:r>
            <a:r>
              <a:rPr lang="en-US" dirty="0" err="1" smtClean="0">
                <a:solidFill>
                  <a:srgbClr val="820000"/>
                </a:solidFill>
                <a:latin typeface="Berlin Sans FB Demi" pitchFamily="34" charset="0"/>
              </a:rPr>
              <a:t>Shehri</a:t>
            </a:r>
            <a:endParaRPr lang="en-US" dirty="0" smtClean="0">
              <a:solidFill>
                <a:srgbClr val="820000"/>
              </a:solidFill>
              <a:latin typeface="Berlin Sans FB Demi" pitchFamily="34" charset="0"/>
            </a:endParaRPr>
          </a:p>
          <a:p>
            <a:pPr algn="l">
              <a:buNone/>
            </a:pPr>
            <a:r>
              <a:rPr lang="en-US" dirty="0" err="1" smtClean="0">
                <a:solidFill>
                  <a:srgbClr val="820000"/>
                </a:solidFill>
                <a:latin typeface="Berlin Sans FB Demi" pitchFamily="34" charset="0"/>
              </a:rPr>
              <a:t>Hend</a:t>
            </a:r>
            <a:r>
              <a:rPr lang="en-US" dirty="0" smtClean="0">
                <a:solidFill>
                  <a:srgbClr val="820000"/>
                </a:solidFill>
                <a:latin typeface="Berlin Sans FB Demi" pitchFamily="34" charset="0"/>
              </a:rPr>
              <a:t> Al-</a:t>
            </a:r>
            <a:r>
              <a:rPr lang="en-US" dirty="0" err="1" smtClean="0">
                <a:solidFill>
                  <a:srgbClr val="820000"/>
                </a:solidFill>
                <a:latin typeface="Berlin Sans FB Demi" pitchFamily="34" charset="0"/>
              </a:rPr>
              <a:t>Harthy</a:t>
            </a:r>
            <a:endParaRPr lang="en-US" dirty="0" smtClean="0">
              <a:solidFill>
                <a:srgbClr val="820000"/>
              </a:solidFill>
              <a:latin typeface="Berlin Sans FB Demi" pitchFamily="34" charset="0"/>
            </a:endParaRPr>
          </a:p>
          <a:p>
            <a:pPr algn="l">
              <a:buNone/>
            </a:pPr>
            <a:r>
              <a:rPr lang="en-US" dirty="0" err="1" smtClean="0">
                <a:solidFill>
                  <a:srgbClr val="820000"/>
                </a:solidFill>
                <a:latin typeface="Berlin Sans FB Demi" pitchFamily="34" charset="0"/>
              </a:rPr>
              <a:t>Hanaa</a:t>
            </a:r>
            <a:r>
              <a:rPr lang="en-US" dirty="0" smtClean="0">
                <a:solidFill>
                  <a:srgbClr val="820000"/>
                </a:solidFill>
                <a:latin typeface="Berlin Sans FB Demi" pitchFamily="34" charset="0"/>
              </a:rPr>
              <a:t> AL-Turkey</a:t>
            </a:r>
          </a:p>
          <a:p>
            <a:pPr algn="l">
              <a:buNone/>
            </a:pPr>
            <a:r>
              <a:rPr lang="en-US" dirty="0" err="1" smtClean="0">
                <a:solidFill>
                  <a:srgbClr val="820000"/>
                </a:solidFill>
                <a:latin typeface="Berlin Sans FB Demi" pitchFamily="34" charset="0"/>
              </a:rPr>
              <a:t>Mashael</a:t>
            </a:r>
            <a:r>
              <a:rPr lang="en-US" dirty="0" smtClean="0">
                <a:solidFill>
                  <a:srgbClr val="820000"/>
                </a:solidFill>
                <a:latin typeface="Berlin Sans FB Demi" pitchFamily="34" charset="0"/>
              </a:rPr>
              <a:t> AL-</a:t>
            </a:r>
            <a:r>
              <a:rPr lang="en-US" dirty="0" err="1" smtClean="0">
                <a:solidFill>
                  <a:srgbClr val="820000"/>
                </a:solidFill>
                <a:latin typeface="Berlin Sans FB Demi" pitchFamily="34" charset="0"/>
              </a:rPr>
              <a:t>jedany</a:t>
            </a:r>
            <a:endParaRPr lang="en-US" dirty="0" smtClean="0">
              <a:solidFill>
                <a:srgbClr val="820000"/>
              </a:solidFill>
              <a:latin typeface="Berlin Sans FB Demi" pitchFamily="34" charset="0"/>
            </a:endParaRPr>
          </a:p>
          <a:p>
            <a:pPr algn="l">
              <a:buNone/>
            </a:pPr>
            <a:r>
              <a:rPr lang="en-US" dirty="0" err="1" smtClean="0">
                <a:solidFill>
                  <a:srgbClr val="820000"/>
                </a:solidFill>
                <a:latin typeface="Berlin Sans FB Demi" pitchFamily="34" charset="0"/>
              </a:rPr>
              <a:t>Marwa</a:t>
            </a:r>
            <a:r>
              <a:rPr lang="en-US" dirty="0" smtClean="0">
                <a:solidFill>
                  <a:srgbClr val="820000"/>
                </a:solidFill>
                <a:latin typeface="Berlin Sans FB Demi" pitchFamily="34" charset="0"/>
              </a:rPr>
              <a:t> AL-Sheikh</a:t>
            </a:r>
            <a:endParaRPr lang="ar-SA" dirty="0">
              <a:solidFill>
                <a:srgbClr val="820000"/>
              </a:solidFill>
              <a:latin typeface="Berlin Sans FB Demi" pitchFamily="34" charset="0"/>
            </a:endParaRPr>
          </a:p>
        </p:txBody>
      </p:sp>
    </p:spTree>
  </p:cSld>
  <p:clrMapOvr>
    <a:masterClrMapping/>
  </p:clrMapOvr>
  <p:transition spd="med">
    <p:wipe/>
    <p:sndAc>
      <p:stSnd>
        <p:snd r:embed="rId3" name="applause.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nvGraphicFramePr>
        <p:xfrm>
          <a:off x="-428660" y="285728"/>
          <a:ext cx="5572164" cy="20717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عنصر نائب للمحتوى 2"/>
          <p:cNvSpPr>
            <a:spLocks noGrp="1"/>
          </p:cNvSpPr>
          <p:nvPr>
            <p:ph idx="1"/>
          </p:nvPr>
        </p:nvSpPr>
        <p:spPr>
          <a:xfrm>
            <a:off x="357158" y="2357430"/>
            <a:ext cx="4543428" cy="4025897"/>
          </a:xfrm>
        </p:spPr>
        <p:txBody>
          <a:bodyPr>
            <a:normAutofit/>
          </a:bodyPr>
          <a:lstStyle/>
          <a:p>
            <a:pPr algn="l" rtl="0"/>
            <a:r>
              <a:rPr lang="en-US" b="1" dirty="0" smtClean="0">
                <a:solidFill>
                  <a:schemeClr val="accent5">
                    <a:lumMod val="75000"/>
                  </a:schemeClr>
                </a:solidFill>
              </a:rPr>
              <a:t>Born</a:t>
            </a:r>
            <a:r>
              <a:rPr lang="en-US" b="1" dirty="0" smtClean="0">
                <a:solidFill>
                  <a:schemeClr val="bg2">
                    <a:lumMod val="10000"/>
                  </a:schemeClr>
                </a:solidFill>
              </a:rPr>
              <a:t>: in 1862</a:t>
            </a:r>
          </a:p>
          <a:p>
            <a:pPr algn="l" rtl="0"/>
            <a:r>
              <a:rPr lang="en-US" b="1" dirty="0" smtClean="0">
                <a:solidFill>
                  <a:schemeClr val="accent5">
                    <a:lumMod val="75000"/>
                  </a:schemeClr>
                </a:solidFill>
              </a:rPr>
              <a:t>Occupation: </a:t>
            </a:r>
            <a:r>
              <a:rPr lang="en-US" b="1" dirty="0" smtClean="0">
                <a:solidFill>
                  <a:schemeClr val="bg2">
                    <a:lumMod val="10000"/>
                  </a:schemeClr>
                </a:solidFill>
              </a:rPr>
              <a:t>She  was a Pulitzer Prize-winning American novelist, short story writer and designer.</a:t>
            </a:r>
          </a:p>
          <a:p>
            <a:pPr algn="l" rtl="0"/>
            <a:r>
              <a:rPr lang="en-US" b="1" dirty="0" smtClean="0">
                <a:solidFill>
                  <a:schemeClr val="accent5">
                    <a:lumMod val="75000"/>
                  </a:schemeClr>
                </a:solidFill>
              </a:rPr>
              <a:t>Died: </a:t>
            </a:r>
            <a:r>
              <a:rPr lang="en-US" b="1" dirty="0" smtClean="0">
                <a:solidFill>
                  <a:schemeClr val="bg2">
                    <a:lumMod val="10000"/>
                  </a:schemeClr>
                </a:solidFill>
              </a:rPr>
              <a:t>in 1937</a:t>
            </a:r>
            <a:endParaRPr lang="ar-SA" dirty="0" smtClean="0">
              <a:solidFill>
                <a:schemeClr val="bg2">
                  <a:lumMod val="10000"/>
                </a:schemeClr>
              </a:solidFill>
            </a:endParaRPr>
          </a:p>
        </p:txBody>
      </p:sp>
      <p:pic>
        <p:nvPicPr>
          <p:cNvPr id="4" name="صورة 3" descr="150px-Edith_wharton_face.jpg"/>
          <p:cNvPicPr>
            <a:picLocks noChangeAspect="1"/>
          </p:cNvPicPr>
          <p:nvPr/>
        </p:nvPicPr>
        <p:blipFill>
          <a:blip r:embed="rId8" cstate="print"/>
          <a:stretch>
            <a:fillRect/>
          </a:stretch>
        </p:blipFill>
        <p:spPr>
          <a:xfrm>
            <a:off x="5286380" y="1142984"/>
            <a:ext cx="3557610" cy="4500594"/>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
        <p:nvSpPr>
          <p:cNvPr id="6" name="مستطيل 5"/>
          <p:cNvSpPr/>
          <p:nvPr/>
        </p:nvSpPr>
        <p:spPr>
          <a:xfrm>
            <a:off x="214282" y="5929330"/>
            <a:ext cx="532517" cy="461665"/>
          </a:xfrm>
          <a:prstGeom prst="rect">
            <a:avLst/>
          </a:prstGeom>
          <a:noFill/>
        </p:spPr>
        <p:txBody>
          <a:bodyPr wrap="square" lIns="91440" tIns="45720" rIns="91440" bIns="45720">
            <a:spAutoFit/>
          </a:bodyPr>
          <a:lstStyle/>
          <a:p>
            <a:pPr algn="ctr"/>
            <a:r>
              <a:rPr lang="en-US" sz="2400" b="1" cap="all"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(1)</a:t>
            </a:r>
            <a:endParaRPr lang="ar-SA" sz="24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
        <p:nvSpPr>
          <p:cNvPr id="7" name="مستطيل 6"/>
          <p:cNvSpPr/>
          <p:nvPr/>
        </p:nvSpPr>
        <p:spPr>
          <a:xfrm>
            <a:off x="8286776" y="5929330"/>
            <a:ext cx="591829" cy="523220"/>
          </a:xfrm>
          <a:prstGeom prst="rect">
            <a:avLst/>
          </a:prstGeom>
          <a:noFill/>
        </p:spPr>
        <p:txBody>
          <a:bodyPr wrap="none" lIns="91440" tIns="45720" rIns="91440" bIns="45720">
            <a:spAutoFit/>
          </a:bodyPr>
          <a:lstStyle/>
          <a:p>
            <a:pPr algn="ctr"/>
            <a:r>
              <a:rPr lang="en-US" sz="28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(2)</a:t>
            </a:r>
            <a:endParaRPr lang="ar-SA" sz="28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dirty="0" smtClean="0"/>
              <a:t/>
            </a:r>
            <a:br>
              <a:rPr lang="en-US" dirty="0" smtClean="0"/>
            </a:br>
            <a:endParaRPr lang="ar-SA" dirty="0"/>
          </a:p>
        </p:txBody>
      </p:sp>
      <p:sp>
        <p:nvSpPr>
          <p:cNvPr id="3" name="عنصر نائب للمحتوى 2"/>
          <p:cNvSpPr>
            <a:spLocks noGrp="1"/>
          </p:cNvSpPr>
          <p:nvPr>
            <p:ph sz="half" idx="1"/>
          </p:nvPr>
        </p:nvSpPr>
        <p:spPr>
          <a:xfrm>
            <a:off x="457200" y="1857364"/>
            <a:ext cx="4038600" cy="4268799"/>
          </a:xfrm>
          <a:noFill/>
        </p:spPr>
        <p:txBody>
          <a:bodyPr>
            <a:noAutofit/>
          </a:bodyPr>
          <a:lstStyle/>
          <a:p>
            <a:pPr algn="l" rtl="0"/>
            <a:r>
              <a:rPr lang="en-US" sz="2400" b="1" dirty="0" smtClean="0">
                <a:solidFill>
                  <a:schemeClr val="bg2">
                    <a:lumMod val="25000"/>
                  </a:schemeClr>
                </a:solidFill>
                <a:latin typeface="Baskerville Old Face" pitchFamily="18" charset="0"/>
                <a:cs typeface="+mj-cs"/>
              </a:rPr>
              <a:t>Novels </a:t>
            </a:r>
          </a:p>
          <a:p>
            <a:pPr algn="l" rtl="0"/>
            <a:r>
              <a:rPr lang="en-US" sz="2400" b="1" dirty="0" smtClean="0">
                <a:solidFill>
                  <a:schemeClr val="bg2">
                    <a:lumMod val="25000"/>
                  </a:schemeClr>
                </a:solidFill>
                <a:latin typeface="Baskerville Old Face" pitchFamily="18" charset="0"/>
                <a:cs typeface="+mj-cs"/>
              </a:rPr>
              <a:t>The Touchstone, 1900 </a:t>
            </a:r>
          </a:p>
          <a:p>
            <a:pPr algn="l" rtl="0"/>
            <a:r>
              <a:rPr lang="en-US" sz="2400" b="1" dirty="0" smtClean="0">
                <a:solidFill>
                  <a:schemeClr val="bg2">
                    <a:lumMod val="25000"/>
                  </a:schemeClr>
                </a:solidFill>
                <a:latin typeface="Baskerville Old Face" pitchFamily="18" charset="0"/>
                <a:cs typeface="+mj-cs"/>
              </a:rPr>
              <a:t>The Valley of Decision, 1902</a:t>
            </a:r>
          </a:p>
          <a:p>
            <a:pPr algn="l" rtl="0"/>
            <a:r>
              <a:rPr lang="en-US" sz="2400" b="1" dirty="0" smtClean="0">
                <a:solidFill>
                  <a:schemeClr val="bg2">
                    <a:lumMod val="25000"/>
                  </a:schemeClr>
                </a:solidFill>
                <a:latin typeface="Baskerville Old Face" pitchFamily="18" charset="0"/>
                <a:cs typeface="+mj-cs"/>
              </a:rPr>
              <a:t>The Age of Innocence, 1920 (Pulitzer Prize winner)</a:t>
            </a:r>
          </a:p>
          <a:p>
            <a:pPr algn="l" rtl="0"/>
            <a:r>
              <a:rPr lang="en-US" sz="2400" b="1" dirty="0" smtClean="0">
                <a:solidFill>
                  <a:schemeClr val="bg2">
                    <a:lumMod val="25000"/>
                  </a:schemeClr>
                </a:solidFill>
                <a:latin typeface="Baskerville Old Face" pitchFamily="18" charset="0"/>
                <a:cs typeface="+mj-cs"/>
              </a:rPr>
              <a:t>Fast and Loose, 1938 (first novel, written in 1876-1877)</a:t>
            </a:r>
          </a:p>
        </p:txBody>
      </p:sp>
      <p:sp>
        <p:nvSpPr>
          <p:cNvPr id="5" name="عنصر نائب للمحتوى 4"/>
          <p:cNvSpPr>
            <a:spLocks noGrp="1"/>
          </p:cNvSpPr>
          <p:nvPr>
            <p:ph sz="half" idx="2"/>
          </p:nvPr>
        </p:nvSpPr>
        <p:spPr>
          <a:xfrm>
            <a:off x="4714876" y="214290"/>
            <a:ext cx="4214842" cy="6072230"/>
          </a:xfrm>
        </p:spPr>
        <p:txBody>
          <a:bodyPr>
            <a:noAutofit/>
          </a:bodyPr>
          <a:lstStyle/>
          <a:p>
            <a:pPr algn="l" rtl="0"/>
            <a:r>
              <a:rPr lang="en-US" sz="2400" b="1" dirty="0">
                <a:solidFill>
                  <a:schemeClr val="bg2">
                    <a:lumMod val="25000"/>
                  </a:schemeClr>
                </a:solidFill>
                <a:latin typeface="Baskerville Old Face" pitchFamily="18" charset="0"/>
              </a:rPr>
              <a:t>In addition to her famous novels, Wharton wrote at least 85 short stories. She was also a regarded garden designer, interior designer and lifestyle taste-maker of her time. She wrote several influential design books including her first published work, The Decoration of Houses of </a:t>
            </a:r>
            <a:r>
              <a:rPr lang="en-US" sz="2400" b="1" dirty="0" smtClean="0">
                <a:solidFill>
                  <a:schemeClr val="bg2">
                    <a:lumMod val="25000"/>
                  </a:schemeClr>
                </a:solidFill>
                <a:latin typeface="Baskerville Old Face" pitchFamily="18" charset="0"/>
              </a:rPr>
              <a:t>1897.</a:t>
            </a:r>
            <a:endParaRPr lang="ar-SA" sz="2400" b="1" dirty="0">
              <a:solidFill>
                <a:schemeClr val="bg2">
                  <a:lumMod val="25000"/>
                </a:schemeClr>
              </a:solidFill>
              <a:latin typeface="Baskerville Old Face" pitchFamily="18" charset="0"/>
            </a:endParaRPr>
          </a:p>
          <a:p>
            <a:pPr algn="l" rtl="0"/>
            <a:endParaRPr lang="ar-SA" sz="2400" dirty="0">
              <a:solidFill>
                <a:schemeClr val="bg2">
                  <a:lumMod val="25000"/>
                </a:schemeClr>
              </a:solidFill>
            </a:endParaRPr>
          </a:p>
        </p:txBody>
      </p:sp>
      <p:graphicFrame>
        <p:nvGraphicFramePr>
          <p:cNvPr id="4" name="رسم تخطيطي 3"/>
          <p:cNvGraphicFramePr/>
          <p:nvPr/>
        </p:nvGraphicFramePr>
        <p:xfrm>
          <a:off x="-1000164" y="214290"/>
          <a:ext cx="6096000" cy="14922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مستطيل 5"/>
          <p:cNvSpPr/>
          <p:nvPr/>
        </p:nvSpPr>
        <p:spPr>
          <a:xfrm>
            <a:off x="214282" y="5786454"/>
            <a:ext cx="532517" cy="461665"/>
          </a:xfrm>
          <a:prstGeom prst="rect">
            <a:avLst/>
          </a:prstGeom>
          <a:noFill/>
        </p:spPr>
        <p:txBody>
          <a:bodyPr wrap="none" lIns="91440" tIns="45720" rIns="91440" bIns="45720">
            <a:spAutoFit/>
          </a:bodyPr>
          <a:lstStyle/>
          <a:p>
            <a:pPr algn="ctr"/>
            <a:r>
              <a:rPr lang="en-US" sz="24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(3)</a:t>
            </a:r>
            <a:endParaRPr lang="ar-SA" sz="24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
        <p:nvSpPr>
          <p:cNvPr id="7" name="مستطيل 6"/>
          <p:cNvSpPr/>
          <p:nvPr/>
        </p:nvSpPr>
        <p:spPr>
          <a:xfrm>
            <a:off x="8669191" y="5929330"/>
            <a:ext cx="474809" cy="400110"/>
          </a:xfrm>
          <a:prstGeom prst="rect">
            <a:avLst/>
          </a:prstGeom>
          <a:noFill/>
        </p:spPr>
        <p:txBody>
          <a:bodyPr wrap="square" lIns="91440" tIns="45720" rIns="91440" bIns="45720">
            <a:spAutoFit/>
          </a:bodyPr>
          <a:lstStyle/>
          <a:p>
            <a:pPr algn="ctr"/>
            <a:r>
              <a:rPr lang="en-US" sz="20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(4)</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nvGraphicFramePr>
        <p:xfrm>
          <a:off x="357158" y="214290"/>
          <a:ext cx="4000528" cy="19288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عنصر نائب للمحتوى 2"/>
          <p:cNvSpPr>
            <a:spLocks noGrp="1"/>
          </p:cNvSpPr>
          <p:nvPr>
            <p:ph sz="half" idx="1"/>
          </p:nvPr>
        </p:nvSpPr>
        <p:spPr>
          <a:xfrm>
            <a:off x="285720" y="2214554"/>
            <a:ext cx="4038600" cy="4197361"/>
          </a:xfrm>
        </p:spPr>
        <p:txBody>
          <a:bodyPr>
            <a:normAutofit fontScale="92500" lnSpcReduction="20000"/>
          </a:bodyPr>
          <a:lstStyle/>
          <a:p>
            <a:pPr algn="l" rtl="0"/>
            <a:r>
              <a:rPr lang="en-US" dirty="0" smtClean="0">
                <a:solidFill>
                  <a:schemeClr val="bg2">
                    <a:lumMod val="10000"/>
                  </a:schemeClr>
                </a:solidFill>
                <a:latin typeface="David" pitchFamily="34" charset="-79"/>
                <a:cs typeface="David" pitchFamily="34" charset="-79"/>
              </a:rPr>
              <a:t>Many of Wharton's novels are characterized by a subtle use of dramatic irony. Having grown up in upper-class pre-World War I society, Wharton became one of its most astute critics. </a:t>
            </a:r>
            <a:endParaRPr lang="ar-SA" dirty="0">
              <a:solidFill>
                <a:schemeClr val="bg2">
                  <a:lumMod val="10000"/>
                </a:schemeClr>
              </a:solidFill>
              <a:latin typeface="David" pitchFamily="34" charset="-79"/>
              <a:cs typeface="+mj-cs"/>
            </a:endParaRPr>
          </a:p>
        </p:txBody>
      </p:sp>
      <p:sp>
        <p:nvSpPr>
          <p:cNvPr id="4" name="عنصر نائب للمحتوى 3"/>
          <p:cNvSpPr>
            <a:spLocks noGrp="1"/>
          </p:cNvSpPr>
          <p:nvPr>
            <p:ph sz="half" idx="2"/>
          </p:nvPr>
        </p:nvSpPr>
        <p:spPr>
          <a:xfrm>
            <a:off x="5000628" y="928670"/>
            <a:ext cx="4143372" cy="5197493"/>
          </a:xfrm>
        </p:spPr>
        <p:txBody>
          <a:bodyPr>
            <a:normAutofit fontScale="92500" lnSpcReduction="20000"/>
          </a:bodyPr>
          <a:lstStyle/>
          <a:p>
            <a:pPr algn="l" rtl="0"/>
            <a:r>
              <a:rPr lang="en-US" dirty="0" smtClean="0">
                <a:latin typeface="David" pitchFamily="34" charset="-79"/>
                <a:cs typeface="David" pitchFamily="34" charset="-79"/>
              </a:rPr>
              <a:t>In such works as The House of Mirth and The Age of Innocence she employed both humor and profound empathy to describe the lives of New York's upper-class and the vanishing of their world in the early years of the 20th century. In contrast, she used a harsher tone in her novel Ethan From to convey the atmosphere of lower-class rural Massachusetts.</a:t>
            </a:r>
            <a:endParaRPr lang="ar-SA" dirty="0">
              <a:latin typeface="David" pitchFamily="34" charset="-79"/>
              <a:cs typeface="+mj-cs"/>
            </a:endParaRPr>
          </a:p>
        </p:txBody>
      </p:sp>
      <p:sp>
        <p:nvSpPr>
          <p:cNvPr id="6" name="مستطيل 5"/>
          <p:cNvSpPr/>
          <p:nvPr/>
        </p:nvSpPr>
        <p:spPr>
          <a:xfrm>
            <a:off x="214282" y="5786454"/>
            <a:ext cx="642942" cy="400110"/>
          </a:xfrm>
          <a:prstGeom prst="rect">
            <a:avLst/>
          </a:prstGeom>
          <a:noFill/>
        </p:spPr>
        <p:txBody>
          <a:bodyPr wrap="square" lIns="91440" tIns="45720" rIns="91440" bIns="45720">
            <a:spAutoFit/>
          </a:bodyPr>
          <a:lstStyle/>
          <a:p>
            <a:pPr algn="ctr"/>
            <a:r>
              <a:rPr lang="en-US" sz="20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(5)</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
        <p:nvSpPr>
          <p:cNvPr id="7" name="مستطيل 6"/>
          <p:cNvSpPr/>
          <p:nvPr/>
        </p:nvSpPr>
        <p:spPr>
          <a:xfrm>
            <a:off x="8458505" y="5715016"/>
            <a:ext cx="474810" cy="400110"/>
          </a:xfrm>
          <a:prstGeom prst="rect">
            <a:avLst/>
          </a:prstGeom>
          <a:noFill/>
        </p:spPr>
        <p:txBody>
          <a:bodyPr wrap="none" lIns="91440" tIns="45720" rIns="91440" bIns="45720">
            <a:spAutoFit/>
          </a:bodyPr>
          <a:lstStyle/>
          <a:p>
            <a:pPr algn="ctr"/>
            <a:r>
              <a:rPr lang="en-US" sz="2000" b="1" cap="all"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(6)</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11000" r="-11000"/>
          </a:stretch>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rot="21214033">
            <a:off x="2869606" y="1415128"/>
            <a:ext cx="3750173" cy="2977577"/>
          </a:xfrm>
        </p:spPr>
        <p:txBody>
          <a:bodyPr>
            <a:normAutofit/>
          </a:bodyPr>
          <a:lstStyle/>
          <a:p>
            <a:pPr lvl="0"/>
            <a:endParaRPr lang="ar-SA" sz="4800" dirty="0">
              <a:solidFill>
                <a:srgbClr val="BC0000"/>
              </a:solidFill>
              <a:latin typeface="Berlin Sans FB" pitchFamily="34" charset="0"/>
            </a:endParaRPr>
          </a:p>
        </p:txBody>
      </p:sp>
      <p:pic>
        <p:nvPicPr>
          <p:cNvPr id="4" name="صورة 3" descr="B00003CX8S_01_LZZZZZZZ.jpg"/>
          <p:cNvPicPr>
            <a:picLocks noChangeAspect="1"/>
          </p:cNvPicPr>
          <p:nvPr/>
        </p:nvPicPr>
        <p:blipFill>
          <a:blip r:embed="rId4" cstate="print"/>
          <a:stretch>
            <a:fillRect/>
          </a:stretch>
        </p:blipFill>
        <p:spPr>
          <a:xfrm rot="21231388">
            <a:off x="2924072" y="1063028"/>
            <a:ext cx="4067726" cy="4132719"/>
          </a:xfrm>
          <a:prstGeom prst="rect">
            <a:avLst/>
          </a:prstGeom>
        </p:spPr>
      </p:pic>
    </p:spTree>
  </p:cSld>
  <p:clrMapOvr>
    <a:masterClrMapping/>
  </p:clrMapOvr>
  <p:transition>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500034" y="2500306"/>
            <a:ext cx="7858180" cy="3786214"/>
          </a:xfrm>
        </p:spPr>
        <p:txBody>
          <a:bodyPr>
            <a:noAutofit/>
          </a:bodyPr>
          <a:lstStyle/>
          <a:p>
            <a:pPr algn="l" rtl="0"/>
            <a:r>
              <a:rPr lang="en-US" sz="2600" dirty="0" smtClean="0">
                <a:solidFill>
                  <a:srgbClr val="BC0000"/>
                </a:solidFill>
              </a:rPr>
              <a:t>The Age of Innocence (1920) won the 1921 Pulitzer Prize for literature, making her the first woman to win the award. She spoke flawless French as well as several other languages and many of her books were published in both French and English.</a:t>
            </a:r>
          </a:p>
        </p:txBody>
      </p:sp>
      <p:graphicFrame>
        <p:nvGraphicFramePr>
          <p:cNvPr id="4" name="رسم تخطيطي 3"/>
          <p:cNvGraphicFramePr/>
          <p:nvPr/>
        </p:nvGraphicFramePr>
        <p:xfrm>
          <a:off x="1928794" y="428604"/>
          <a:ext cx="4572000" cy="13573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مستطيل 6"/>
          <p:cNvSpPr/>
          <p:nvPr/>
        </p:nvSpPr>
        <p:spPr>
          <a:xfrm>
            <a:off x="142844" y="5786454"/>
            <a:ext cx="474809" cy="400110"/>
          </a:xfrm>
          <a:prstGeom prst="rect">
            <a:avLst/>
          </a:prstGeom>
          <a:noFill/>
        </p:spPr>
        <p:txBody>
          <a:bodyPr wrap="none" lIns="91440" tIns="45720" rIns="91440" bIns="45720">
            <a:spAutoFit/>
          </a:bodyPr>
          <a:lstStyle/>
          <a:p>
            <a:pPr algn="ctr"/>
            <a:r>
              <a:rPr lang="en-US" sz="20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(1)</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571472" y="2143116"/>
            <a:ext cx="8072494" cy="3571900"/>
          </a:xfrm>
        </p:spPr>
        <p:txBody>
          <a:bodyPr>
            <a:noAutofit/>
          </a:bodyPr>
          <a:lstStyle/>
          <a:p>
            <a:pPr algn="l" rtl="0"/>
            <a:r>
              <a:rPr lang="en-US" sz="2100" dirty="0" smtClean="0">
                <a:solidFill>
                  <a:srgbClr val="BC0000"/>
                </a:solidFill>
                <a:latin typeface="David" pitchFamily="34" charset="-79"/>
                <a:cs typeface="David" pitchFamily="34" charset="-79"/>
              </a:rPr>
              <a:t>Already a successful novelist in 1920 when she completed The Age of Innocence Edith Wharton anticipated best-selling status for her new novel. The Age of Innocence, set in late nineteenth-century New York society, did indeed become a best-seller and won the Pulitzer Prize the following year. Wharton was the first woman to receive this high literary honor. The novel is both nostalgic and satirical in its depiction of old New York, with its often-stifling conventions and manners and its insistence on propriety. </a:t>
            </a:r>
            <a:endParaRPr lang="en-US" sz="2100" dirty="0">
              <a:solidFill>
                <a:srgbClr val="BC0000"/>
              </a:solidFill>
              <a:latin typeface="David" pitchFamily="34" charset="-79"/>
              <a:cs typeface="David" pitchFamily="34" charset="-79"/>
            </a:endParaRPr>
          </a:p>
        </p:txBody>
      </p:sp>
      <p:graphicFrame>
        <p:nvGraphicFramePr>
          <p:cNvPr id="5" name="عنصر نائب للمحتوى 4"/>
          <p:cNvGraphicFramePr>
            <a:graphicFrameLocks noGrp="1"/>
          </p:cNvGraphicFramePr>
          <p:nvPr>
            <p:ph sz="half" idx="2"/>
          </p:nvPr>
        </p:nvGraphicFramePr>
        <p:xfrm>
          <a:off x="2928926" y="357166"/>
          <a:ext cx="3357586" cy="14287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مستطيل 8"/>
          <p:cNvSpPr/>
          <p:nvPr/>
        </p:nvSpPr>
        <p:spPr>
          <a:xfrm>
            <a:off x="142844" y="5786454"/>
            <a:ext cx="474809" cy="400110"/>
          </a:xfrm>
          <a:prstGeom prst="rect">
            <a:avLst/>
          </a:prstGeom>
          <a:noFill/>
        </p:spPr>
        <p:txBody>
          <a:bodyPr wrap="none" lIns="91440" tIns="45720" rIns="91440" bIns="45720">
            <a:spAutoFit/>
          </a:bodyPr>
          <a:lstStyle/>
          <a:p>
            <a:pPr algn="ctr"/>
            <a:r>
              <a:rPr lang="en-US" sz="20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(3)</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3"/>
          <p:cNvSpPr>
            <a:spLocks noGrp="1"/>
          </p:cNvSpPr>
          <p:nvPr>
            <p:ph sz="half" idx="2"/>
          </p:nvPr>
        </p:nvSpPr>
        <p:spPr>
          <a:xfrm>
            <a:off x="2786050" y="571480"/>
            <a:ext cx="4857784" cy="5072098"/>
          </a:xfrm>
        </p:spPr>
        <p:txBody>
          <a:bodyPr>
            <a:normAutofit fontScale="85000" lnSpcReduction="20000"/>
          </a:bodyPr>
          <a:lstStyle/>
          <a:p>
            <a:pPr algn="l" rtl="0"/>
            <a:r>
              <a:rPr lang="en-US" i="1" dirty="0">
                <a:solidFill>
                  <a:srgbClr val="BC0000"/>
                </a:solidFill>
                <a:latin typeface="David" pitchFamily="34" charset="-79"/>
                <a:cs typeface="David" pitchFamily="34" charset="-79"/>
              </a:rPr>
              <a:t>The Age of Innocence</a:t>
            </a:r>
            <a:r>
              <a:rPr lang="en-US" dirty="0">
                <a:solidFill>
                  <a:srgbClr val="BC0000"/>
                </a:solidFill>
                <a:latin typeface="David" pitchFamily="34" charset="-79"/>
                <a:cs typeface="David" pitchFamily="34" charset="-79"/>
              </a:rPr>
              <a:t> is regarded as a skilled portrait of the struggle between the individual and the community. It is also a work that explores the dangers and liberties of change as a society moves from a familiar, traditional culture to one that is less formal and affords its members greater freedom</a:t>
            </a:r>
            <a:r>
              <a:rPr lang="en-US" dirty="0" smtClean="0">
                <a:solidFill>
                  <a:srgbClr val="BC0000"/>
                </a:solidFill>
                <a:latin typeface="David" pitchFamily="34" charset="-79"/>
                <a:cs typeface="David" pitchFamily="34" charset="-79"/>
              </a:rPr>
              <a:t>.</a:t>
            </a:r>
          </a:p>
          <a:p>
            <a:pPr algn="l" rtl="0"/>
            <a:r>
              <a:rPr lang="en-US" dirty="0" smtClean="0">
                <a:solidFill>
                  <a:srgbClr val="BC0000"/>
                </a:solidFill>
                <a:latin typeface="David" pitchFamily="34" charset="-79"/>
                <a:cs typeface="David" pitchFamily="34" charset="-79"/>
              </a:rPr>
              <a:t> </a:t>
            </a:r>
            <a:r>
              <a:rPr lang="en-US" dirty="0">
                <a:solidFill>
                  <a:srgbClr val="BC0000"/>
                </a:solidFill>
                <a:latin typeface="David" pitchFamily="34" charset="-79"/>
                <a:cs typeface="David" pitchFamily="34" charset="-79"/>
              </a:rPr>
              <a:t>The novel's staying power is generally attributed to its presentation of such universal concerns as women's changing roles, the importance of family in a civilized society, and the universal conflict between passion and duty</a:t>
            </a:r>
            <a:r>
              <a:rPr lang="en-US" dirty="0" smtClean="0">
                <a:solidFill>
                  <a:srgbClr val="BC0000"/>
                </a:solidFill>
                <a:latin typeface="David" pitchFamily="34" charset="-79"/>
                <a:cs typeface="David" pitchFamily="34" charset="-79"/>
              </a:rPr>
              <a:t>.</a:t>
            </a:r>
            <a:endParaRPr lang="en-US" dirty="0">
              <a:solidFill>
                <a:srgbClr val="BC0000"/>
              </a:solidFill>
              <a:latin typeface="David" pitchFamily="34" charset="-79"/>
              <a:cs typeface="David" pitchFamily="34" charset="-79"/>
            </a:endParaRPr>
          </a:p>
        </p:txBody>
      </p:sp>
      <p:pic>
        <p:nvPicPr>
          <p:cNvPr id="1026" name="Picture 2" descr="C:\Users\hanosha\Documents\2831691567_2b6b1ed5f5.jpg"/>
          <p:cNvPicPr>
            <a:picLocks noChangeAspect="1" noChangeArrowheads="1"/>
          </p:cNvPicPr>
          <p:nvPr/>
        </p:nvPicPr>
        <p:blipFill>
          <a:blip r:embed="rId3" cstate="print">
            <a:grayscl/>
          </a:blip>
          <a:stretch>
            <a:fillRect/>
          </a:stretch>
        </p:blipFill>
        <p:spPr bwMode="auto">
          <a:xfrm>
            <a:off x="285720" y="4286256"/>
            <a:ext cx="2428892" cy="1643074"/>
          </a:xfrm>
          <a:prstGeom prst="rect">
            <a:avLst/>
          </a:prstGeom>
          <a:blipFill>
            <a:blip r:embed="rId3" cstate="print">
              <a:grayscl/>
            </a:blip>
            <a:stretch>
              <a:fillRect/>
            </a:stretch>
          </a:blipFill>
          <a:ln>
            <a:noFill/>
          </a:ln>
        </p:spPr>
      </p:pic>
      <p:sp>
        <p:nvSpPr>
          <p:cNvPr id="7" name="مستطيل 6"/>
          <p:cNvSpPr/>
          <p:nvPr/>
        </p:nvSpPr>
        <p:spPr>
          <a:xfrm>
            <a:off x="8429652" y="5786454"/>
            <a:ext cx="474810" cy="400110"/>
          </a:xfrm>
          <a:prstGeom prst="rect">
            <a:avLst/>
          </a:prstGeom>
          <a:noFill/>
        </p:spPr>
        <p:txBody>
          <a:bodyPr wrap="none" lIns="91440" tIns="45720" rIns="91440" bIns="45720">
            <a:spAutoFit/>
          </a:bodyPr>
          <a:lstStyle/>
          <a:p>
            <a:pPr algn="ctr"/>
            <a:r>
              <a:rPr lang="en-US" sz="20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(6)</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وسيلة شرح مع سهم إلى الأسفل 4"/>
          <p:cNvSpPr/>
          <p:nvPr/>
        </p:nvSpPr>
        <p:spPr>
          <a:xfrm>
            <a:off x="714348" y="214290"/>
            <a:ext cx="3000396" cy="928694"/>
          </a:xfrm>
          <a:prstGeom prst="downArrowCallout">
            <a:avLst/>
          </a:prstGeom>
          <a:solidFill>
            <a:schemeClr val="bg2">
              <a:lumMod val="75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4800" dirty="0" smtClean="0">
                <a:solidFill>
                  <a:schemeClr val="bg2">
                    <a:lumMod val="25000"/>
                  </a:schemeClr>
                </a:solidFill>
                <a:latin typeface="Andalus" pitchFamily="2" charset="-78"/>
                <a:cs typeface="Andalus" pitchFamily="2" charset="-78"/>
              </a:rPr>
              <a:t>The plot</a:t>
            </a:r>
            <a:endParaRPr lang="ar-SA" sz="4800" dirty="0">
              <a:solidFill>
                <a:schemeClr val="bg2">
                  <a:lumMod val="25000"/>
                </a:schemeClr>
              </a:solidFill>
              <a:latin typeface="Andalus" pitchFamily="2" charset="-78"/>
              <a:cs typeface="Andalus" pitchFamily="2" charset="-78"/>
            </a:endParaRPr>
          </a:p>
        </p:txBody>
      </p:sp>
      <p:sp>
        <p:nvSpPr>
          <p:cNvPr id="3" name="عنصر نائب للمحتوى 2"/>
          <p:cNvSpPr>
            <a:spLocks noGrp="1"/>
          </p:cNvSpPr>
          <p:nvPr>
            <p:ph sz="half" idx="1"/>
          </p:nvPr>
        </p:nvSpPr>
        <p:spPr>
          <a:xfrm>
            <a:off x="0" y="1214422"/>
            <a:ext cx="4643438" cy="4911741"/>
          </a:xfrm>
        </p:spPr>
        <p:txBody>
          <a:bodyPr>
            <a:noAutofit/>
          </a:bodyPr>
          <a:lstStyle/>
          <a:p>
            <a:pPr algn="l" rtl="0">
              <a:buNone/>
            </a:pPr>
            <a:r>
              <a:rPr lang="en-US" sz="2000" dirty="0">
                <a:solidFill>
                  <a:srgbClr val="BC0000"/>
                </a:solidFill>
                <a:latin typeface="Andalus" pitchFamily="2" charset="-78"/>
                <a:cs typeface="Andalus" pitchFamily="2" charset="-78"/>
              </a:rPr>
              <a:t>Newland Archer couldn't be more pleased with his recent engagement to the beautiful debutante May </a:t>
            </a:r>
            <a:r>
              <a:rPr lang="en-US" sz="2000" dirty="0" err="1">
                <a:solidFill>
                  <a:srgbClr val="BC0000"/>
                </a:solidFill>
                <a:latin typeface="Andalus" pitchFamily="2" charset="-78"/>
                <a:cs typeface="Andalus" pitchFamily="2" charset="-78"/>
              </a:rPr>
              <a:t>Welland</a:t>
            </a:r>
            <a:r>
              <a:rPr lang="en-US" sz="2000" dirty="0">
                <a:solidFill>
                  <a:srgbClr val="BC0000"/>
                </a:solidFill>
                <a:latin typeface="Andalus" pitchFamily="2" charset="-78"/>
                <a:cs typeface="Andalus" pitchFamily="2" charset="-78"/>
              </a:rPr>
              <a:t>. However, his world is thrown upside down by the sensational arrival of May's cousin, Countess Ellen </a:t>
            </a:r>
            <a:r>
              <a:rPr lang="en-US" sz="2000" dirty="0" err="1">
                <a:solidFill>
                  <a:srgbClr val="BC0000"/>
                </a:solidFill>
                <a:latin typeface="Andalus" pitchFamily="2" charset="-78"/>
                <a:cs typeface="Andalus" pitchFamily="2" charset="-78"/>
              </a:rPr>
              <a:t>Olenska</a:t>
            </a:r>
            <a:r>
              <a:rPr lang="en-US" sz="2000" dirty="0">
                <a:solidFill>
                  <a:srgbClr val="BC0000"/>
                </a:solidFill>
                <a:latin typeface="Andalus" pitchFamily="2" charset="-78"/>
                <a:cs typeface="Andalus" pitchFamily="2" charset="-78"/>
              </a:rPr>
              <a:t>. Recently returned to America after separating from her husband, a philandering Polish count, Countess </a:t>
            </a:r>
            <a:r>
              <a:rPr lang="en-US" sz="2000" dirty="0" err="1">
                <a:solidFill>
                  <a:srgbClr val="BC0000"/>
                </a:solidFill>
                <a:latin typeface="Andalus" pitchFamily="2" charset="-78"/>
                <a:cs typeface="Andalus" pitchFamily="2" charset="-78"/>
              </a:rPr>
              <a:t>Olenska</a:t>
            </a:r>
            <a:r>
              <a:rPr lang="en-US" sz="2000" dirty="0">
                <a:solidFill>
                  <a:srgbClr val="BC0000"/>
                </a:solidFill>
                <a:latin typeface="Andalus" pitchFamily="2" charset="-78"/>
                <a:cs typeface="Andalus" pitchFamily="2" charset="-78"/>
              </a:rPr>
              <a:t> shocks the staid New York aristocracy with her revealing clothes, carefree manners, and rumors of adultery. Because the Countess's family, headed by the powerful Mrs. Manson </a:t>
            </a:r>
            <a:r>
              <a:rPr lang="en-US" sz="2000" dirty="0" err="1">
                <a:solidFill>
                  <a:srgbClr val="BC0000"/>
                </a:solidFill>
                <a:latin typeface="Andalus" pitchFamily="2" charset="-78"/>
                <a:cs typeface="Andalus" pitchFamily="2" charset="-78"/>
              </a:rPr>
              <a:t>Mingott</a:t>
            </a:r>
            <a:r>
              <a:rPr lang="en-US" sz="2000" dirty="0">
                <a:solidFill>
                  <a:srgbClr val="BC0000"/>
                </a:solidFill>
                <a:latin typeface="Andalus" pitchFamily="2" charset="-78"/>
                <a:cs typeface="Andalus" pitchFamily="2" charset="-78"/>
              </a:rPr>
              <a:t>, have chosen to reintroduce her into good society, Archer and May feel it necessary to befriend her.</a:t>
            </a:r>
            <a:endParaRPr lang="ar-SA" sz="2000" dirty="0">
              <a:solidFill>
                <a:srgbClr val="BC0000"/>
              </a:solidFill>
              <a:latin typeface="Andalus" pitchFamily="2" charset="-78"/>
              <a:cs typeface="Andalus" pitchFamily="2" charset="-78"/>
            </a:endParaRPr>
          </a:p>
        </p:txBody>
      </p:sp>
      <p:sp>
        <p:nvSpPr>
          <p:cNvPr id="4" name="عنصر نائب للمحتوى 3"/>
          <p:cNvSpPr>
            <a:spLocks noGrp="1"/>
          </p:cNvSpPr>
          <p:nvPr>
            <p:ph sz="half" idx="2"/>
          </p:nvPr>
        </p:nvSpPr>
        <p:spPr>
          <a:xfrm>
            <a:off x="5000628" y="857232"/>
            <a:ext cx="4143372" cy="5768997"/>
          </a:xfrm>
        </p:spPr>
        <p:txBody>
          <a:bodyPr>
            <a:noAutofit/>
          </a:bodyPr>
          <a:lstStyle/>
          <a:p>
            <a:pPr algn="l"/>
            <a:r>
              <a:rPr lang="en-US" sz="2000" dirty="0" smtClean="0">
                <a:solidFill>
                  <a:srgbClr val="BC0000"/>
                </a:solidFill>
              </a:rPr>
              <a:t>Meanwhile</a:t>
            </a:r>
            <a:r>
              <a:rPr lang="en-US" sz="2000" dirty="0">
                <a:solidFill>
                  <a:srgbClr val="BC0000"/>
                </a:solidFill>
              </a:rPr>
              <a:t>, Archer becomes increasingly disillusioned with his new </a:t>
            </a:r>
            <a:r>
              <a:rPr lang="en-US" sz="2000" dirty="0" smtClean="0">
                <a:solidFill>
                  <a:srgbClr val="BC0000"/>
                </a:solidFill>
              </a:rPr>
              <a:t>fiancée, </a:t>
            </a:r>
            <a:r>
              <a:rPr lang="en-US" sz="2000" dirty="0">
                <a:solidFill>
                  <a:srgbClr val="BC0000"/>
                </a:solidFill>
              </a:rPr>
              <a:t>May. He begins to see her as the manufactured product of her class: polite, innocent, and utterly devoid of personal opinion and sense </a:t>
            </a:r>
            <a:r>
              <a:rPr lang="en-US" sz="2000" dirty="0" smtClean="0">
                <a:solidFill>
                  <a:srgbClr val="BC0000"/>
                </a:solidFill>
              </a:rPr>
              <a:t>of self. The Countess </a:t>
            </a:r>
            <a:r>
              <a:rPr lang="en-US" sz="2000" dirty="0" err="1" smtClean="0">
                <a:solidFill>
                  <a:srgbClr val="BC0000"/>
                </a:solidFill>
              </a:rPr>
              <a:t>Olenska</a:t>
            </a:r>
            <a:r>
              <a:rPr lang="en-US" sz="2000" dirty="0" smtClean="0">
                <a:solidFill>
                  <a:srgbClr val="BC0000"/>
                </a:solidFill>
              </a:rPr>
              <a:t> soon announces her intention of divorcing her husband. While Archer supports her desire for freedom, he feels compelled to act on behalf of the </a:t>
            </a:r>
            <a:r>
              <a:rPr lang="en-US" sz="2000" dirty="0" err="1" smtClean="0">
                <a:solidFill>
                  <a:srgbClr val="BC0000"/>
                </a:solidFill>
              </a:rPr>
              <a:t>Mingott</a:t>
            </a:r>
            <a:r>
              <a:rPr lang="en-US" sz="2000" dirty="0" smtClean="0">
                <a:solidFill>
                  <a:srgbClr val="BC0000"/>
                </a:solidFill>
              </a:rPr>
              <a:t> family and persuade Ellen to remain married. </a:t>
            </a:r>
            <a:endParaRPr lang="en-US" sz="2000" dirty="0">
              <a:solidFill>
                <a:srgbClr val="BC0000"/>
              </a:solidFill>
            </a:endParaRPr>
          </a:p>
        </p:txBody>
      </p:sp>
      <p:sp>
        <p:nvSpPr>
          <p:cNvPr id="6" name="مستطيل 5"/>
          <p:cNvSpPr/>
          <p:nvPr/>
        </p:nvSpPr>
        <p:spPr>
          <a:xfrm>
            <a:off x="214282" y="5857892"/>
            <a:ext cx="474809" cy="400110"/>
          </a:xfrm>
          <a:prstGeom prst="rect">
            <a:avLst/>
          </a:prstGeom>
          <a:noFill/>
        </p:spPr>
        <p:txBody>
          <a:bodyPr wrap="none" lIns="91440" tIns="45720" rIns="91440" bIns="45720">
            <a:spAutoFit/>
          </a:bodyPr>
          <a:lstStyle/>
          <a:p>
            <a:pPr algn="ctr"/>
            <a:r>
              <a:rPr lang="en-US" sz="2000" b="1" cap="all"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(7)</a:t>
            </a:r>
            <a:endParaRPr lang="ar-SA" sz="20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
        <p:nvSpPr>
          <p:cNvPr id="7" name="مستطيل 6"/>
          <p:cNvSpPr/>
          <p:nvPr/>
        </p:nvSpPr>
        <p:spPr>
          <a:xfrm>
            <a:off x="8358214" y="5715016"/>
            <a:ext cx="532517" cy="461665"/>
          </a:xfrm>
          <a:prstGeom prst="rect">
            <a:avLst/>
          </a:prstGeom>
          <a:noFill/>
        </p:spPr>
        <p:txBody>
          <a:bodyPr wrap="none" lIns="91440" tIns="45720" rIns="91440" bIns="45720">
            <a:spAutoFit/>
          </a:bodyPr>
          <a:lstStyle/>
          <a:p>
            <a:pPr algn="ctr"/>
            <a:r>
              <a:rPr lang="en-US" sz="2400" b="1" cap="all" spc="0" dirty="0" smtClean="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rPr>
              <a:t>(8)</a:t>
            </a:r>
            <a:endParaRPr lang="ar-SA" sz="2400" b="1" cap="all" spc="0" dirty="0">
              <a:ln w="9000" cmpd="sng">
                <a:solidFill>
                  <a:schemeClr val="accent4">
                    <a:shade val="50000"/>
                    <a:satMod val="120000"/>
                  </a:schemeClr>
                </a:solidFill>
                <a:prstDash val="solid"/>
              </a:ln>
              <a:solidFill>
                <a:schemeClr val="bg2">
                  <a:lumMod val="25000"/>
                </a:schemeClr>
              </a:solidFill>
              <a:effectLst>
                <a:reflection blurRad="12700" stA="28000" endPos="45000" dist="1000" dir="5400000" sy="-100000" algn="bl" rotWithShape="0"/>
              </a:effectLst>
            </a:endParaRPr>
          </a:p>
        </p:txBody>
      </p:sp>
    </p:spTree>
  </p:cSld>
  <p:clrMapOvr>
    <a:masterClrMapping/>
  </p:clrMapOvr>
  <p:transition>
    <p:wipe/>
  </p:transition>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295</TotalTime>
  <Words>1039</Words>
  <Application>Microsoft Office PowerPoint</Application>
  <PresentationFormat>On-screen Show (4:3)</PresentationFormat>
  <Paragraphs>63</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سمة Office</vt:lpstr>
      <vt:lpstr>Slide 1</vt:lpstr>
      <vt:lpstr>Slide 2</vt:lpstr>
      <vt:lpstr> </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hanosha</dc:creator>
  <cp:lastModifiedBy>Windows User</cp:lastModifiedBy>
  <cp:revision>33</cp:revision>
  <dcterms:created xsi:type="dcterms:W3CDTF">2010-03-29T17:42:37Z</dcterms:created>
  <dcterms:modified xsi:type="dcterms:W3CDTF">2010-03-30T20:02:18Z</dcterms:modified>
</cp:coreProperties>
</file>